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0" r:id="rId3"/>
    <p:sldId id="258" r:id="rId4"/>
    <p:sldId id="270" r:id="rId5"/>
    <p:sldId id="261" r:id="rId6"/>
    <p:sldId id="264" r:id="rId7"/>
    <p:sldId id="271" r:id="rId8"/>
    <p:sldId id="259" r:id="rId9"/>
    <p:sldId id="272" r:id="rId10"/>
    <p:sldId id="273" r:id="rId11"/>
    <p:sldId id="275" r:id="rId12"/>
    <p:sldId id="274" r:id="rId13"/>
    <p:sldId id="276"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2" autoAdjust="0"/>
    <p:restoredTop sz="94660"/>
  </p:normalViewPr>
  <p:slideViewPr>
    <p:cSldViewPr snapToGrid="0">
      <p:cViewPr varScale="1">
        <p:scale>
          <a:sx n="65" d="100"/>
          <a:sy n="65" d="100"/>
        </p:scale>
        <p:origin x="84" y="55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38F6C3-57D6-4477-AEC9-05D95C7C0792}" type="datetimeFigureOut">
              <a:rPr lang="en-US" smtClean="0"/>
              <a:t>11/26/2019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B64578-0976-4EB1-80F0-1EBC8CC154D5}" type="slidenum">
              <a:rPr lang="en-US" smtClean="0"/>
              <a:t>‹#›</a:t>
            </a:fld>
            <a:endParaRPr lang="en-US"/>
          </a:p>
        </p:txBody>
      </p:sp>
    </p:spTree>
    <p:extLst>
      <p:ext uri="{BB962C8B-B14F-4D97-AF65-F5344CB8AC3E}">
        <p14:creationId xmlns:p14="http://schemas.microsoft.com/office/powerpoint/2010/main" val="2819990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Let's go through a simple comparison between hosting intelligence in the client and in a service.</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Let's say you have a 1MB model file and to balance out your Intelligent System you determine you need to update this model once a day.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If you want to run the intelligence on a server you'd have just 1MB per day to transfer the model files between servers.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But then you'd need to deal with all the intelligence executions. Say you have 100,000 customers. Maybe each customer interacts with the intelligence 10 times per day, and each intelligence call includes 100KB of data (maybe an image), and you have to use CPU on your server to process everything... 100,001 MB plus compute.</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If you want to run on the client you have to transfer new model files to them every day,100GB a day. Then do a bit of work to gather telemetry. But executing the intelligence is cheaper and has lower latency.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About a wash in terms of cost. But there are clearly many options with some big implications.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And once you get everything balanced perfectly, someone is going to come to you and say "Hey, our system is making some bad mistakes, so we have to update the intelligence faster, once per hour instead of once per day -- sound good?“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your implementation is flexible, you can accommodate and you'll have more options for achieving the Intelligent System's objectives. If not? Well, you’ll have to figure out how to achieve balance some other way, like by making the experience less forceful.</a:t>
            </a:r>
          </a:p>
          <a:p>
            <a:endParaRPr lang="en-US" dirty="0"/>
          </a:p>
        </p:txBody>
      </p:sp>
      <p:sp>
        <p:nvSpPr>
          <p:cNvPr id="4" name="Slide Number Placeholder 3"/>
          <p:cNvSpPr>
            <a:spLocks noGrp="1"/>
          </p:cNvSpPr>
          <p:nvPr>
            <p:ph type="sldNum" sz="quarter" idx="10"/>
          </p:nvPr>
        </p:nvSpPr>
        <p:spPr/>
        <p:txBody>
          <a:bodyPr/>
          <a:lstStyle/>
          <a:p>
            <a:fld id="{7EE31F2F-B8BD-490B-AB49-A42107F89E43}" type="slidenum">
              <a:rPr lang="en-US" smtClean="0"/>
              <a:t>9</a:t>
            </a:fld>
            <a:endParaRPr lang="en-US"/>
          </a:p>
        </p:txBody>
      </p:sp>
    </p:spTree>
    <p:extLst>
      <p:ext uri="{BB962C8B-B14F-4D97-AF65-F5344CB8AC3E}">
        <p14:creationId xmlns:p14="http://schemas.microsoft.com/office/powerpoint/2010/main" val="1296859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E31F2F-B8BD-490B-AB49-A42107F89E43}" type="slidenum">
              <a:rPr lang="en-US" smtClean="0"/>
              <a:t>12</a:t>
            </a:fld>
            <a:endParaRPr lang="en-US"/>
          </a:p>
        </p:txBody>
      </p:sp>
    </p:spTree>
    <p:extLst>
      <p:ext uri="{BB962C8B-B14F-4D97-AF65-F5344CB8AC3E}">
        <p14:creationId xmlns:p14="http://schemas.microsoft.com/office/powerpoint/2010/main" val="2953735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A29F5-C22E-46DA-8257-925D3D7B89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F476F1-9062-46A2-AB44-8F0B3F0017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90D72B-AFFC-48F6-9C8E-2C200DA6BCF7}"/>
              </a:ext>
            </a:extLst>
          </p:cNvPr>
          <p:cNvSpPr>
            <a:spLocks noGrp="1"/>
          </p:cNvSpPr>
          <p:nvPr>
            <p:ph type="dt" sz="half" idx="10"/>
          </p:nvPr>
        </p:nvSpPr>
        <p:spPr/>
        <p:txBody>
          <a:bodyPr/>
          <a:lstStyle/>
          <a:p>
            <a:fld id="{54C8A6CA-FE40-40FE-93D9-C66C75065D1E}" type="datetimeFigureOut">
              <a:rPr lang="en-US" smtClean="0"/>
              <a:t>11/26/2019</a:t>
            </a:fld>
            <a:endParaRPr lang="en-US"/>
          </a:p>
        </p:txBody>
      </p:sp>
      <p:sp>
        <p:nvSpPr>
          <p:cNvPr id="5" name="Footer Placeholder 4">
            <a:extLst>
              <a:ext uri="{FF2B5EF4-FFF2-40B4-BE49-F238E27FC236}">
                <a16:creationId xmlns:a16="http://schemas.microsoft.com/office/drawing/2014/main" id="{62DA38EE-3E4C-4523-9A63-D8BDCA3DFD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9DEAEA-E1B6-4012-89E8-6E59233F8B56}"/>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3713444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5064F-E5BB-4F55-97ED-9D73C59EB4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C30978B-73C0-4B23-BA41-9A844177DC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53D557-183F-4ABD-B7CB-EE67AF33341A}"/>
              </a:ext>
            </a:extLst>
          </p:cNvPr>
          <p:cNvSpPr>
            <a:spLocks noGrp="1"/>
          </p:cNvSpPr>
          <p:nvPr>
            <p:ph type="dt" sz="half" idx="10"/>
          </p:nvPr>
        </p:nvSpPr>
        <p:spPr/>
        <p:txBody>
          <a:bodyPr/>
          <a:lstStyle/>
          <a:p>
            <a:fld id="{54C8A6CA-FE40-40FE-93D9-C66C75065D1E}" type="datetimeFigureOut">
              <a:rPr lang="en-US" smtClean="0"/>
              <a:t>11/26/2019</a:t>
            </a:fld>
            <a:endParaRPr lang="en-US"/>
          </a:p>
        </p:txBody>
      </p:sp>
      <p:sp>
        <p:nvSpPr>
          <p:cNvPr id="5" name="Footer Placeholder 4">
            <a:extLst>
              <a:ext uri="{FF2B5EF4-FFF2-40B4-BE49-F238E27FC236}">
                <a16:creationId xmlns:a16="http://schemas.microsoft.com/office/drawing/2014/main" id="{BA76F1DA-70C6-4F5E-B9B1-4DBAFB9052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2C090E-98EB-4D58-8AFD-CF902EC6E529}"/>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3900423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78AD3A-563F-488D-BB6A-758EFC55EE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4822A7-2834-4C9A-BE28-8342E95DAA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B99782-4EEF-4311-BF8D-E3DD29C3331F}"/>
              </a:ext>
            </a:extLst>
          </p:cNvPr>
          <p:cNvSpPr>
            <a:spLocks noGrp="1"/>
          </p:cNvSpPr>
          <p:nvPr>
            <p:ph type="dt" sz="half" idx="10"/>
          </p:nvPr>
        </p:nvSpPr>
        <p:spPr/>
        <p:txBody>
          <a:bodyPr/>
          <a:lstStyle/>
          <a:p>
            <a:fld id="{54C8A6CA-FE40-40FE-93D9-C66C75065D1E}" type="datetimeFigureOut">
              <a:rPr lang="en-US" smtClean="0"/>
              <a:t>11/26/2019</a:t>
            </a:fld>
            <a:endParaRPr lang="en-US"/>
          </a:p>
        </p:txBody>
      </p:sp>
      <p:sp>
        <p:nvSpPr>
          <p:cNvPr id="5" name="Footer Placeholder 4">
            <a:extLst>
              <a:ext uri="{FF2B5EF4-FFF2-40B4-BE49-F238E27FC236}">
                <a16:creationId xmlns:a16="http://schemas.microsoft.com/office/drawing/2014/main" id="{2439AF1C-8021-4F4F-A577-C7886C6AF1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B0F3F9-A5E5-442D-877F-153475C68671}"/>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1849288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C8FB1-0B78-479B-A7E7-F5CF16224A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14436D-172A-4A59-ACB8-21D3430F51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AFFA68-616B-4B6D-8D57-F3A97E9DE28E}"/>
              </a:ext>
            </a:extLst>
          </p:cNvPr>
          <p:cNvSpPr>
            <a:spLocks noGrp="1"/>
          </p:cNvSpPr>
          <p:nvPr>
            <p:ph type="dt" sz="half" idx="10"/>
          </p:nvPr>
        </p:nvSpPr>
        <p:spPr/>
        <p:txBody>
          <a:bodyPr/>
          <a:lstStyle/>
          <a:p>
            <a:fld id="{54C8A6CA-FE40-40FE-93D9-C66C75065D1E}" type="datetimeFigureOut">
              <a:rPr lang="en-US" smtClean="0"/>
              <a:t>11/26/2019</a:t>
            </a:fld>
            <a:endParaRPr lang="en-US"/>
          </a:p>
        </p:txBody>
      </p:sp>
      <p:sp>
        <p:nvSpPr>
          <p:cNvPr id="5" name="Footer Placeholder 4">
            <a:extLst>
              <a:ext uri="{FF2B5EF4-FFF2-40B4-BE49-F238E27FC236}">
                <a16:creationId xmlns:a16="http://schemas.microsoft.com/office/drawing/2014/main" id="{AFA81A33-73D8-4168-9645-AA2F98339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25C0AD-B7EE-486A-AAFB-7CDF306B522A}"/>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3369215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956FB-CB76-4BEE-8A14-C212FAEF47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6E57AD-5E66-4025-B1AC-3A1FFCFF89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768319-2634-4C03-8568-A8142C976CE7}"/>
              </a:ext>
            </a:extLst>
          </p:cNvPr>
          <p:cNvSpPr>
            <a:spLocks noGrp="1"/>
          </p:cNvSpPr>
          <p:nvPr>
            <p:ph type="dt" sz="half" idx="10"/>
          </p:nvPr>
        </p:nvSpPr>
        <p:spPr/>
        <p:txBody>
          <a:bodyPr/>
          <a:lstStyle/>
          <a:p>
            <a:fld id="{54C8A6CA-FE40-40FE-93D9-C66C75065D1E}" type="datetimeFigureOut">
              <a:rPr lang="en-US" smtClean="0"/>
              <a:t>11/26/2019</a:t>
            </a:fld>
            <a:endParaRPr lang="en-US"/>
          </a:p>
        </p:txBody>
      </p:sp>
      <p:sp>
        <p:nvSpPr>
          <p:cNvPr id="5" name="Footer Placeholder 4">
            <a:extLst>
              <a:ext uri="{FF2B5EF4-FFF2-40B4-BE49-F238E27FC236}">
                <a16:creationId xmlns:a16="http://schemas.microsoft.com/office/drawing/2014/main" id="{68C19AB9-9B1D-4876-A1F9-B1531EAC7E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A3DD93-BCC8-4F82-839E-0A30BECF764B}"/>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2516065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C5F52-2946-4AFC-8873-E078376A43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C78B12-55CB-461D-A0E1-05BB6460C9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C0AE98-E72A-4524-9360-B558060FA4C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05BD3B-AF85-4B0C-BB26-164F8FA69DD6}"/>
              </a:ext>
            </a:extLst>
          </p:cNvPr>
          <p:cNvSpPr>
            <a:spLocks noGrp="1"/>
          </p:cNvSpPr>
          <p:nvPr>
            <p:ph type="dt" sz="half" idx="10"/>
          </p:nvPr>
        </p:nvSpPr>
        <p:spPr/>
        <p:txBody>
          <a:bodyPr/>
          <a:lstStyle/>
          <a:p>
            <a:fld id="{54C8A6CA-FE40-40FE-93D9-C66C75065D1E}" type="datetimeFigureOut">
              <a:rPr lang="en-US" smtClean="0"/>
              <a:t>11/26/2019</a:t>
            </a:fld>
            <a:endParaRPr lang="en-US"/>
          </a:p>
        </p:txBody>
      </p:sp>
      <p:sp>
        <p:nvSpPr>
          <p:cNvPr id="6" name="Footer Placeholder 5">
            <a:extLst>
              <a:ext uri="{FF2B5EF4-FFF2-40B4-BE49-F238E27FC236}">
                <a16:creationId xmlns:a16="http://schemas.microsoft.com/office/drawing/2014/main" id="{D2012AE3-67A7-4E6B-94D3-BD364C35F2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57C226-EBB1-42E5-832D-612EA970A76B}"/>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2335856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C89AA-A03C-482A-896E-9228789E8B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188D00-A6A3-4E51-B72F-C3940D8062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76DC31-34BD-4B2B-BD0F-CE85420740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35709D-D828-4DEA-8F40-E7DD2FF37F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3D2FF1-C6E5-4566-9E0F-1A2B468B69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13679A-2AFF-4E23-947B-BFCBCC856B92}"/>
              </a:ext>
            </a:extLst>
          </p:cNvPr>
          <p:cNvSpPr>
            <a:spLocks noGrp="1"/>
          </p:cNvSpPr>
          <p:nvPr>
            <p:ph type="dt" sz="half" idx="10"/>
          </p:nvPr>
        </p:nvSpPr>
        <p:spPr/>
        <p:txBody>
          <a:bodyPr/>
          <a:lstStyle/>
          <a:p>
            <a:fld id="{54C8A6CA-FE40-40FE-93D9-C66C75065D1E}" type="datetimeFigureOut">
              <a:rPr lang="en-US" smtClean="0"/>
              <a:t>11/26/2019</a:t>
            </a:fld>
            <a:endParaRPr lang="en-US"/>
          </a:p>
        </p:txBody>
      </p:sp>
      <p:sp>
        <p:nvSpPr>
          <p:cNvPr id="8" name="Footer Placeholder 7">
            <a:extLst>
              <a:ext uri="{FF2B5EF4-FFF2-40B4-BE49-F238E27FC236}">
                <a16:creationId xmlns:a16="http://schemas.microsoft.com/office/drawing/2014/main" id="{E61BAA89-7801-4D6B-9B56-EC56701ACC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2A146D-74D0-475A-AC85-A4255353B65C}"/>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1417938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8F7E8-3477-43D1-99F6-F30BF2B7CB3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A575C4-B883-4998-956B-67036F33ACE3}"/>
              </a:ext>
            </a:extLst>
          </p:cNvPr>
          <p:cNvSpPr>
            <a:spLocks noGrp="1"/>
          </p:cNvSpPr>
          <p:nvPr>
            <p:ph type="dt" sz="half" idx="10"/>
          </p:nvPr>
        </p:nvSpPr>
        <p:spPr/>
        <p:txBody>
          <a:bodyPr/>
          <a:lstStyle/>
          <a:p>
            <a:fld id="{54C8A6CA-FE40-40FE-93D9-C66C75065D1E}" type="datetimeFigureOut">
              <a:rPr lang="en-US" smtClean="0"/>
              <a:t>11/26/2019</a:t>
            </a:fld>
            <a:endParaRPr lang="en-US"/>
          </a:p>
        </p:txBody>
      </p:sp>
      <p:sp>
        <p:nvSpPr>
          <p:cNvPr id="4" name="Footer Placeholder 3">
            <a:extLst>
              <a:ext uri="{FF2B5EF4-FFF2-40B4-BE49-F238E27FC236}">
                <a16:creationId xmlns:a16="http://schemas.microsoft.com/office/drawing/2014/main" id="{1B2A0D4D-762C-4118-A9AF-8F37DA7E00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1DBAE0-60E1-4AF1-A508-822C69E98C99}"/>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80979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FE0AF5-2FDA-46F3-B0DC-40C9635AE254}"/>
              </a:ext>
            </a:extLst>
          </p:cNvPr>
          <p:cNvSpPr>
            <a:spLocks noGrp="1"/>
          </p:cNvSpPr>
          <p:nvPr>
            <p:ph type="dt" sz="half" idx="10"/>
          </p:nvPr>
        </p:nvSpPr>
        <p:spPr/>
        <p:txBody>
          <a:bodyPr/>
          <a:lstStyle/>
          <a:p>
            <a:fld id="{54C8A6CA-FE40-40FE-93D9-C66C75065D1E}" type="datetimeFigureOut">
              <a:rPr lang="en-US" smtClean="0"/>
              <a:t>11/26/2019</a:t>
            </a:fld>
            <a:endParaRPr lang="en-US"/>
          </a:p>
        </p:txBody>
      </p:sp>
      <p:sp>
        <p:nvSpPr>
          <p:cNvPr id="3" name="Footer Placeholder 2">
            <a:extLst>
              <a:ext uri="{FF2B5EF4-FFF2-40B4-BE49-F238E27FC236}">
                <a16:creationId xmlns:a16="http://schemas.microsoft.com/office/drawing/2014/main" id="{488005BD-0571-4CFF-BDF4-D4369855F5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1B80B9-81D5-4EDA-8241-6E370A702AAC}"/>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3058050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9DDDC-8314-4FBE-887F-082FD913A2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3E937E-97F9-4E27-B861-55917DC420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27EBF7-7F66-4176-A41D-B1B8175D1D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CE922F-FE43-44B8-B0DD-C6127159E8CD}"/>
              </a:ext>
            </a:extLst>
          </p:cNvPr>
          <p:cNvSpPr>
            <a:spLocks noGrp="1"/>
          </p:cNvSpPr>
          <p:nvPr>
            <p:ph type="dt" sz="half" idx="10"/>
          </p:nvPr>
        </p:nvSpPr>
        <p:spPr/>
        <p:txBody>
          <a:bodyPr/>
          <a:lstStyle/>
          <a:p>
            <a:fld id="{54C8A6CA-FE40-40FE-93D9-C66C75065D1E}" type="datetimeFigureOut">
              <a:rPr lang="en-US" smtClean="0"/>
              <a:t>11/26/2019</a:t>
            </a:fld>
            <a:endParaRPr lang="en-US"/>
          </a:p>
        </p:txBody>
      </p:sp>
      <p:sp>
        <p:nvSpPr>
          <p:cNvPr id="6" name="Footer Placeholder 5">
            <a:extLst>
              <a:ext uri="{FF2B5EF4-FFF2-40B4-BE49-F238E27FC236}">
                <a16:creationId xmlns:a16="http://schemas.microsoft.com/office/drawing/2014/main" id="{8E5D0434-C87C-47F1-95DB-0DE241A993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19AB2-FFC5-4C78-8516-95A36ADC8A53}"/>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4020299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40EA1-D8E9-480B-BA6A-790709D86D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CA1E38-73C8-4F96-8B35-722458A03F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EA16D4A-26CE-4504-AFD1-F3831E1AA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CE25EC-F24A-47EA-861D-9E66264EF59B}"/>
              </a:ext>
            </a:extLst>
          </p:cNvPr>
          <p:cNvSpPr>
            <a:spLocks noGrp="1"/>
          </p:cNvSpPr>
          <p:nvPr>
            <p:ph type="dt" sz="half" idx="10"/>
          </p:nvPr>
        </p:nvSpPr>
        <p:spPr/>
        <p:txBody>
          <a:bodyPr/>
          <a:lstStyle/>
          <a:p>
            <a:fld id="{54C8A6CA-FE40-40FE-93D9-C66C75065D1E}" type="datetimeFigureOut">
              <a:rPr lang="en-US" smtClean="0"/>
              <a:t>11/26/2019</a:t>
            </a:fld>
            <a:endParaRPr lang="en-US"/>
          </a:p>
        </p:txBody>
      </p:sp>
      <p:sp>
        <p:nvSpPr>
          <p:cNvPr id="6" name="Footer Placeholder 5">
            <a:extLst>
              <a:ext uri="{FF2B5EF4-FFF2-40B4-BE49-F238E27FC236}">
                <a16:creationId xmlns:a16="http://schemas.microsoft.com/office/drawing/2014/main" id="{169C40AD-5E2A-43AF-B158-705CDD7F6B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6A99ED-D1EF-443A-B833-CC0433E92494}"/>
              </a:ext>
            </a:extLst>
          </p:cNvPr>
          <p:cNvSpPr>
            <a:spLocks noGrp="1"/>
          </p:cNvSpPr>
          <p:nvPr>
            <p:ph type="sldNum" sz="quarter" idx="12"/>
          </p:nvPr>
        </p:nvSpPr>
        <p:spPr/>
        <p:txBody>
          <a:bodyPr/>
          <a:lstStyle/>
          <a:p>
            <a:fld id="{B1690144-8649-43F8-8AB7-ADE550D422D6}" type="slidenum">
              <a:rPr lang="en-US" smtClean="0"/>
              <a:t>‹#›</a:t>
            </a:fld>
            <a:endParaRPr lang="en-US"/>
          </a:p>
        </p:txBody>
      </p:sp>
    </p:spTree>
    <p:extLst>
      <p:ext uri="{BB962C8B-B14F-4D97-AF65-F5344CB8AC3E}">
        <p14:creationId xmlns:p14="http://schemas.microsoft.com/office/powerpoint/2010/main" val="1088466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26FB4F-5A43-4342-B135-ED9F0B31B0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7863E6-E66E-4CF2-88A5-54C3681E35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C06751-9C59-4464-9AB0-9FE350FDAF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8A6CA-FE40-40FE-93D9-C66C75065D1E}" type="datetimeFigureOut">
              <a:rPr lang="en-US" smtClean="0"/>
              <a:t>11/26/2019</a:t>
            </a:fld>
            <a:endParaRPr lang="en-US"/>
          </a:p>
        </p:txBody>
      </p:sp>
      <p:sp>
        <p:nvSpPr>
          <p:cNvPr id="5" name="Footer Placeholder 4">
            <a:extLst>
              <a:ext uri="{FF2B5EF4-FFF2-40B4-BE49-F238E27FC236}">
                <a16:creationId xmlns:a16="http://schemas.microsoft.com/office/drawing/2014/main" id="{06A3CC10-C70E-43D6-A1B5-7AD43EA4CB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1252DE-432B-400F-8248-7F914B3945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90144-8649-43F8-8AB7-ADE550D422D6}" type="slidenum">
              <a:rPr lang="en-US" smtClean="0"/>
              <a:t>‹#›</a:t>
            </a:fld>
            <a:endParaRPr lang="en-US"/>
          </a:p>
        </p:txBody>
      </p:sp>
    </p:spTree>
    <p:extLst>
      <p:ext uri="{BB962C8B-B14F-4D97-AF65-F5344CB8AC3E}">
        <p14:creationId xmlns:p14="http://schemas.microsoft.com/office/powerpoint/2010/main" val="1547876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17" Type="http://schemas.openxmlformats.org/officeDocument/2006/relationships/image" Target="../media/image22.png"/><Relationship Id="rId2" Type="http://schemas.openxmlformats.org/officeDocument/2006/relationships/image" Target="../media/image7.png"/><Relationship Id="rId16" Type="http://schemas.openxmlformats.org/officeDocument/2006/relationships/image" Target="../media/image21.png"/><Relationship Id="rId1" Type="http://schemas.openxmlformats.org/officeDocument/2006/relationships/slideLayout" Target="../slideLayouts/slideLayout4.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5.xml.rels><?xml version="1.0" encoding="UTF-8" standalone="yes"?>
<Relationships xmlns="http://schemas.openxmlformats.org/package/2006/relationships"><Relationship Id="rId3" Type="http://schemas.openxmlformats.org/officeDocument/2006/relationships/hyperlink" Target="https://www.microsoft.com/en-us/research/wp-content/uploads/2016/02/MSR-TR-2010-82.pdf" TargetMode="External"/><Relationship Id="rId2" Type="http://schemas.openxmlformats.org/officeDocument/2006/relationships/image" Target="../media/image23.png"/><Relationship Id="rId1" Type="http://schemas.openxmlformats.org/officeDocument/2006/relationships/slideLayout" Target="../slideLayouts/slideLayout4.xml"/><Relationship Id="rId6" Type="http://schemas.openxmlformats.org/officeDocument/2006/relationships/image" Target="../media/image25.png"/><Relationship Id="rId5" Type="http://schemas.openxmlformats.org/officeDocument/2006/relationships/image" Target="../media/image230.png"/><Relationship Id="rId4" Type="http://schemas.openxmlformats.org/officeDocument/2006/relationships/image" Target="../media/image24.png"/></Relationships>
</file>

<file path=ppt/slides/_rels/slide6.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6.jpeg"/><Relationship Id="rId4" Type="http://schemas.openxmlformats.org/officeDocument/2006/relationships/image" Target="../media/image2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78526-F813-4BE2-BE9B-F30F8388B534}"/>
              </a:ext>
            </a:extLst>
          </p:cNvPr>
          <p:cNvSpPr>
            <a:spLocks noGrp="1"/>
          </p:cNvSpPr>
          <p:nvPr>
            <p:ph type="ctrTitle"/>
          </p:nvPr>
        </p:nvSpPr>
        <p:spPr>
          <a:xfrm>
            <a:off x="1524000" y="1122363"/>
            <a:ext cx="9144000" cy="2387600"/>
          </a:xfrm>
        </p:spPr>
        <p:txBody>
          <a:bodyPr/>
          <a:lstStyle/>
          <a:p>
            <a:r>
              <a:rPr lang="en-US" dirty="0"/>
              <a:t>ML Design Pattern:</a:t>
            </a:r>
            <a:br>
              <a:rPr lang="en-US" dirty="0"/>
            </a:br>
            <a:r>
              <a:rPr lang="en-US" dirty="0"/>
              <a:t>Ranking</a:t>
            </a:r>
          </a:p>
        </p:txBody>
      </p:sp>
      <p:sp>
        <p:nvSpPr>
          <p:cNvPr id="3" name="Subtitle 2">
            <a:extLst>
              <a:ext uri="{FF2B5EF4-FFF2-40B4-BE49-F238E27FC236}">
                <a16:creationId xmlns:a16="http://schemas.microsoft.com/office/drawing/2014/main" id="{D00BE47B-A9BC-4FB9-B396-461D8008BDAB}"/>
              </a:ext>
            </a:extLst>
          </p:cNvPr>
          <p:cNvSpPr>
            <a:spLocks noGrp="1"/>
          </p:cNvSpPr>
          <p:nvPr>
            <p:ph type="subTitle" idx="1"/>
          </p:nvPr>
        </p:nvSpPr>
        <p:spPr>
          <a:xfrm>
            <a:off x="1524000" y="3645578"/>
            <a:ext cx="9144000" cy="1655762"/>
          </a:xfrm>
        </p:spPr>
        <p:txBody>
          <a:bodyPr/>
          <a:lstStyle/>
          <a:p>
            <a:r>
              <a:rPr lang="en-US" dirty="0"/>
              <a:t>Geoff Hulten</a:t>
            </a:r>
          </a:p>
        </p:txBody>
      </p:sp>
    </p:spTree>
    <p:extLst>
      <p:ext uri="{BB962C8B-B14F-4D97-AF65-F5344CB8AC3E}">
        <p14:creationId xmlns:p14="http://schemas.microsoft.com/office/powerpoint/2010/main" val="3849824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3E79E-86F7-4D15-99E2-49F405735AFF}"/>
              </a:ext>
            </a:extLst>
          </p:cNvPr>
          <p:cNvSpPr>
            <a:spLocks noGrp="1"/>
          </p:cNvSpPr>
          <p:nvPr>
            <p:ph type="title"/>
          </p:nvPr>
        </p:nvSpPr>
        <p:spPr>
          <a:xfrm>
            <a:off x="838200" y="365126"/>
            <a:ext cx="10515600" cy="748058"/>
          </a:xfrm>
        </p:spPr>
        <p:txBody>
          <a:bodyPr/>
          <a:lstStyle/>
          <a:p>
            <a:r>
              <a:rPr lang="en-US" dirty="0"/>
              <a:t>Places Intelligence can Live</a:t>
            </a:r>
          </a:p>
        </p:txBody>
      </p:sp>
      <p:graphicFrame>
        <p:nvGraphicFramePr>
          <p:cNvPr id="4" name="Table 3">
            <a:extLst>
              <a:ext uri="{FF2B5EF4-FFF2-40B4-BE49-F238E27FC236}">
                <a16:creationId xmlns:a16="http://schemas.microsoft.com/office/drawing/2014/main" id="{2B920560-4494-4E75-829D-9021D3BC9129}"/>
              </a:ext>
            </a:extLst>
          </p:cNvPr>
          <p:cNvGraphicFramePr>
            <a:graphicFrameLocks noGrp="1"/>
          </p:cNvGraphicFramePr>
          <p:nvPr>
            <p:extLst>
              <p:ext uri="{D42A27DB-BD31-4B8C-83A1-F6EECF244321}">
                <p14:modId xmlns:p14="http://schemas.microsoft.com/office/powerpoint/2010/main" val="2752928634"/>
              </p:ext>
            </p:extLst>
          </p:nvPr>
        </p:nvGraphicFramePr>
        <p:xfrm>
          <a:off x="1497496" y="1427587"/>
          <a:ext cx="8865705" cy="640080"/>
        </p:xfrm>
        <a:graphic>
          <a:graphicData uri="http://schemas.openxmlformats.org/drawingml/2006/table">
            <a:tbl>
              <a:tblPr firstRow="1" bandRow="1">
                <a:tableStyleId>{5940675A-B579-460E-94D1-54222C63F5DA}</a:tableStyleId>
              </a:tblPr>
              <a:tblGrid>
                <a:gridCol w="1773141">
                  <a:extLst>
                    <a:ext uri="{9D8B030D-6E8A-4147-A177-3AD203B41FA5}">
                      <a16:colId xmlns:a16="http://schemas.microsoft.com/office/drawing/2014/main" val="137212186"/>
                    </a:ext>
                  </a:extLst>
                </a:gridCol>
                <a:gridCol w="1773141">
                  <a:extLst>
                    <a:ext uri="{9D8B030D-6E8A-4147-A177-3AD203B41FA5}">
                      <a16:colId xmlns:a16="http://schemas.microsoft.com/office/drawing/2014/main" val="2509035088"/>
                    </a:ext>
                  </a:extLst>
                </a:gridCol>
                <a:gridCol w="1773141">
                  <a:extLst>
                    <a:ext uri="{9D8B030D-6E8A-4147-A177-3AD203B41FA5}">
                      <a16:colId xmlns:a16="http://schemas.microsoft.com/office/drawing/2014/main" val="3098424978"/>
                    </a:ext>
                  </a:extLst>
                </a:gridCol>
                <a:gridCol w="1773141">
                  <a:extLst>
                    <a:ext uri="{9D8B030D-6E8A-4147-A177-3AD203B41FA5}">
                      <a16:colId xmlns:a16="http://schemas.microsoft.com/office/drawing/2014/main" val="3541263172"/>
                    </a:ext>
                  </a:extLst>
                </a:gridCol>
                <a:gridCol w="1773141">
                  <a:extLst>
                    <a:ext uri="{9D8B030D-6E8A-4147-A177-3AD203B41FA5}">
                      <a16:colId xmlns:a16="http://schemas.microsoft.com/office/drawing/2014/main" val="1393612825"/>
                    </a:ext>
                  </a:extLst>
                </a:gridCol>
              </a:tblGrid>
              <a:tr h="564542">
                <a:tc>
                  <a:txBody>
                    <a:bodyPr/>
                    <a:lstStyle/>
                    <a:p>
                      <a:pPr algn="ctr"/>
                      <a:r>
                        <a:rPr lang="en-US" sz="1800" b="1" dirty="0"/>
                        <a:t>Where it Lives</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1" dirty="0"/>
                        <a:t>Latency in Updating</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1" dirty="0"/>
                        <a:t>Latency in Execution</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1" dirty="0"/>
                        <a:t>Cost of Operation</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1" dirty="0"/>
                        <a:t>Offline?</a:t>
                      </a:r>
                    </a:p>
                  </a:txBody>
                  <a:tcP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10760775"/>
                  </a:ext>
                </a:extLst>
              </a:tr>
            </a:tbl>
          </a:graphicData>
        </a:graphic>
      </p:graphicFrame>
      <p:graphicFrame>
        <p:nvGraphicFramePr>
          <p:cNvPr id="3" name="Table 2">
            <a:extLst>
              <a:ext uri="{FF2B5EF4-FFF2-40B4-BE49-F238E27FC236}">
                <a16:creationId xmlns:a16="http://schemas.microsoft.com/office/drawing/2014/main" id="{8F62153C-1A61-47C3-B9DD-008D8189DE86}"/>
              </a:ext>
            </a:extLst>
          </p:cNvPr>
          <p:cNvGraphicFramePr>
            <a:graphicFrameLocks noGrp="1"/>
          </p:cNvGraphicFramePr>
          <p:nvPr>
            <p:extLst>
              <p:ext uri="{D42A27DB-BD31-4B8C-83A1-F6EECF244321}">
                <p14:modId xmlns:p14="http://schemas.microsoft.com/office/powerpoint/2010/main" val="1502417811"/>
              </p:ext>
            </p:extLst>
          </p:nvPr>
        </p:nvGraphicFramePr>
        <p:xfrm>
          <a:off x="1497496" y="2067667"/>
          <a:ext cx="8865705" cy="790359"/>
        </p:xfrm>
        <a:graphic>
          <a:graphicData uri="http://schemas.openxmlformats.org/drawingml/2006/table">
            <a:tbl>
              <a:tblPr firstRow="1" bandRow="1">
                <a:tableStyleId>{5940675A-B579-460E-94D1-54222C63F5DA}</a:tableStyleId>
              </a:tblPr>
              <a:tblGrid>
                <a:gridCol w="1773141">
                  <a:extLst>
                    <a:ext uri="{9D8B030D-6E8A-4147-A177-3AD203B41FA5}">
                      <a16:colId xmlns:a16="http://schemas.microsoft.com/office/drawing/2014/main" val="3171593006"/>
                    </a:ext>
                  </a:extLst>
                </a:gridCol>
                <a:gridCol w="1773141">
                  <a:extLst>
                    <a:ext uri="{9D8B030D-6E8A-4147-A177-3AD203B41FA5}">
                      <a16:colId xmlns:a16="http://schemas.microsoft.com/office/drawing/2014/main" val="415642692"/>
                    </a:ext>
                  </a:extLst>
                </a:gridCol>
                <a:gridCol w="1773141">
                  <a:extLst>
                    <a:ext uri="{9D8B030D-6E8A-4147-A177-3AD203B41FA5}">
                      <a16:colId xmlns:a16="http://schemas.microsoft.com/office/drawing/2014/main" val="3792258395"/>
                    </a:ext>
                  </a:extLst>
                </a:gridCol>
                <a:gridCol w="1773141">
                  <a:extLst>
                    <a:ext uri="{9D8B030D-6E8A-4147-A177-3AD203B41FA5}">
                      <a16:colId xmlns:a16="http://schemas.microsoft.com/office/drawing/2014/main" val="2953280500"/>
                    </a:ext>
                  </a:extLst>
                </a:gridCol>
                <a:gridCol w="1773141">
                  <a:extLst>
                    <a:ext uri="{9D8B030D-6E8A-4147-A177-3AD203B41FA5}">
                      <a16:colId xmlns:a16="http://schemas.microsoft.com/office/drawing/2014/main" val="2978749977"/>
                    </a:ext>
                  </a:extLst>
                </a:gridCol>
              </a:tblGrid>
              <a:tr h="790359">
                <a:tc>
                  <a:txBody>
                    <a:bodyPr/>
                    <a:lstStyle/>
                    <a:p>
                      <a:pPr algn="ctr"/>
                      <a:r>
                        <a:rPr lang="en-US" dirty="0"/>
                        <a:t>Static in Product</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Poor</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Excellent</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Cheap</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Yes</a:t>
                      </a:r>
                    </a:p>
                  </a:txBody>
                  <a:tcPr anchor="ct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43286456"/>
                  </a:ext>
                </a:extLst>
              </a:tr>
            </a:tbl>
          </a:graphicData>
        </a:graphic>
      </p:graphicFrame>
      <p:graphicFrame>
        <p:nvGraphicFramePr>
          <p:cNvPr id="5" name="Table 4">
            <a:extLst>
              <a:ext uri="{FF2B5EF4-FFF2-40B4-BE49-F238E27FC236}">
                <a16:creationId xmlns:a16="http://schemas.microsoft.com/office/drawing/2014/main" id="{67BB199C-2D4C-4B83-9FF9-1B94381FDC9C}"/>
              </a:ext>
            </a:extLst>
          </p:cNvPr>
          <p:cNvGraphicFramePr>
            <a:graphicFrameLocks noGrp="1"/>
          </p:cNvGraphicFramePr>
          <p:nvPr>
            <p:extLst>
              <p:ext uri="{D42A27DB-BD31-4B8C-83A1-F6EECF244321}">
                <p14:modId xmlns:p14="http://schemas.microsoft.com/office/powerpoint/2010/main" val="1411884742"/>
              </p:ext>
            </p:extLst>
          </p:nvPr>
        </p:nvGraphicFramePr>
        <p:xfrm>
          <a:off x="1497495" y="2858026"/>
          <a:ext cx="8865705" cy="1129084"/>
        </p:xfrm>
        <a:graphic>
          <a:graphicData uri="http://schemas.openxmlformats.org/drawingml/2006/table">
            <a:tbl>
              <a:tblPr firstRow="1" bandRow="1">
                <a:tableStyleId>{5940675A-B579-460E-94D1-54222C63F5DA}</a:tableStyleId>
              </a:tblPr>
              <a:tblGrid>
                <a:gridCol w="1773141">
                  <a:extLst>
                    <a:ext uri="{9D8B030D-6E8A-4147-A177-3AD203B41FA5}">
                      <a16:colId xmlns:a16="http://schemas.microsoft.com/office/drawing/2014/main" val="3688027275"/>
                    </a:ext>
                  </a:extLst>
                </a:gridCol>
                <a:gridCol w="1773141">
                  <a:extLst>
                    <a:ext uri="{9D8B030D-6E8A-4147-A177-3AD203B41FA5}">
                      <a16:colId xmlns:a16="http://schemas.microsoft.com/office/drawing/2014/main" val="2188174217"/>
                    </a:ext>
                  </a:extLst>
                </a:gridCol>
                <a:gridCol w="1773141">
                  <a:extLst>
                    <a:ext uri="{9D8B030D-6E8A-4147-A177-3AD203B41FA5}">
                      <a16:colId xmlns:a16="http://schemas.microsoft.com/office/drawing/2014/main" val="1478470499"/>
                    </a:ext>
                  </a:extLst>
                </a:gridCol>
                <a:gridCol w="1773141">
                  <a:extLst>
                    <a:ext uri="{9D8B030D-6E8A-4147-A177-3AD203B41FA5}">
                      <a16:colId xmlns:a16="http://schemas.microsoft.com/office/drawing/2014/main" val="1169486390"/>
                    </a:ext>
                  </a:extLst>
                </a:gridCol>
                <a:gridCol w="1773141">
                  <a:extLst>
                    <a:ext uri="{9D8B030D-6E8A-4147-A177-3AD203B41FA5}">
                      <a16:colId xmlns:a16="http://schemas.microsoft.com/office/drawing/2014/main" val="2061281304"/>
                    </a:ext>
                  </a:extLst>
                </a:gridCol>
              </a:tblGrid>
              <a:tr h="1129084">
                <a:tc>
                  <a:txBody>
                    <a:bodyPr/>
                    <a:lstStyle/>
                    <a:p>
                      <a:pPr algn="ctr"/>
                      <a:r>
                        <a:rPr lang="en-US" dirty="0"/>
                        <a:t>Client Side</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Variable</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Excellent</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Based on update rate</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Yes</a:t>
                      </a:r>
                    </a:p>
                  </a:txBody>
                  <a:tcPr anchor="ct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2565218066"/>
                  </a:ext>
                </a:extLst>
              </a:tr>
            </a:tbl>
          </a:graphicData>
        </a:graphic>
      </p:graphicFrame>
      <p:graphicFrame>
        <p:nvGraphicFramePr>
          <p:cNvPr id="6" name="Table 5">
            <a:extLst>
              <a:ext uri="{FF2B5EF4-FFF2-40B4-BE49-F238E27FC236}">
                <a16:creationId xmlns:a16="http://schemas.microsoft.com/office/drawing/2014/main" id="{FEFDE5A4-2295-4873-AD02-206F0548BE4B}"/>
              </a:ext>
            </a:extLst>
          </p:cNvPr>
          <p:cNvGraphicFramePr>
            <a:graphicFrameLocks noGrp="1"/>
          </p:cNvGraphicFramePr>
          <p:nvPr>
            <p:extLst>
              <p:ext uri="{D42A27DB-BD31-4B8C-83A1-F6EECF244321}">
                <p14:modId xmlns:p14="http://schemas.microsoft.com/office/powerpoint/2010/main" val="1299481207"/>
              </p:ext>
            </p:extLst>
          </p:nvPr>
        </p:nvGraphicFramePr>
        <p:xfrm>
          <a:off x="1497494" y="3987110"/>
          <a:ext cx="8865705" cy="790359"/>
        </p:xfrm>
        <a:graphic>
          <a:graphicData uri="http://schemas.openxmlformats.org/drawingml/2006/table">
            <a:tbl>
              <a:tblPr firstRow="1" bandRow="1">
                <a:tableStyleId>{5940675A-B579-460E-94D1-54222C63F5DA}</a:tableStyleId>
              </a:tblPr>
              <a:tblGrid>
                <a:gridCol w="1773141">
                  <a:extLst>
                    <a:ext uri="{9D8B030D-6E8A-4147-A177-3AD203B41FA5}">
                      <a16:colId xmlns:a16="http://schemas.microsoft.com/office/drawing/2014/main" val="3108255564"/>
                    </a:ext>
                  </a:extLst>
                </a:gridCol>
                <a:gridCol w="1773141">
                  <a:extLst>
                    <a:ext uri="{9D8B030D-6E8A-4147-A177-3AD203B41FA5}">
                      <a16:colId xmlns:a16="http://schemas.microsoft.com/office/drawing/2014/main" val="3395884429"/>
                    </a:ext>
                  </a:extLst>
                </a:gridCol>
                <a:gridCol w="1773141">
                  <a:extLst>
                    <a:ext uri="{9D8B030D-6E8A-4147-A177-3AD203B41FA5}">
                      <a16:colId xmlns:a16="http://schemas.microsoft.com/office/drawing/2014/main" val="3991919412"/>
                    </a:ext>
                  </a:extLst>
                </a:gridCol>
                <a:gridCol w="1773141">
                  <a:extLst>
                    <a:ext uri="{9D8B030D-6E8A-4147-A177-3AD203B41FA5}">
                      <a16:colId xmlns:a16="http://schemas.microsoft.com/office/drawing/2014/main" val="2478236776"/>
                    </a:ext>
                  </a:extLst>
                </a:gridCol>
                <a:gridCol w="1773141">
                  <a:extLst>
                    <a:ext uri="{9D8B030D-6E8A-4147-A177-3AD203B41FA5}">
                      <a16:colId xmlns:a16="http://schemas.microsoft.com/office/drawing/2014/main" val="1672111942"/>
                    </a:ext>
                  </a:extLst>
                </a:gridCol>
              </a:tblGrid>
              <a:tr h="790359">
                <a:tc>
                  <a:txBody>
                    <a:bodyPr/>
                    <a:lstStyle/>
                    <a:p>
                      <a:pPr algn="ctr"/>
                      <a:r>
                        <a:rPr lang="en-US" dirty="0"/>
                        <a:t>Server-Centric</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Good</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Internet Roundtrip</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Can be high</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No</a:t>
                      </a:r>
                    </a:p>
                  </a:txBody>
                  <a:tcPr anchor="ct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524139451"/>
                  </a:ext>
                </a:extLst>
              </a:tr>
            </a:tbl>
          </a:graphicData>
        </a:graphic>
      </p:graphicFrame>
      <p:graphicFrame>
        <p:nvGraphicFramePr>
          <p:cNvPr id="11" name="Table 10">
            <a:extLst>
              <a:ext uri="{FF2B5EF4-FFF2-40B4-BE49-F238E27FC236}">
                <a16:creationId xmlns:a16="http://schemas.microsoft.com/office/drawing/2014/main" id="{33C186EF-CAA9-4AC1-AD37-BDBB7F588984}"/>
              </a:ext>
            </a:extLst>
          </p:cNvPr>
          <p:cNvGraphicFramePr>
            <a:graphicFrameLocks noGrp="1"/>
          </p:cNvGraphicFramePr>
          <p:nvPr>
            <p:extLst>
              <p:ext uri="{D42A27DB-BD31-4B8C-83A1-F6EECF244321}">
                <p14:modId xmlns:p14="http://schemas.microsoft.com/office/powerpoint/2010/main" val="2413536118"/>
              </p:ext>
            </p:extLst>
          </p:nvPr>
        </p:nvGraphicFramePr>
        <p:xfrm>
          <a:off x="1497492" y="5229103"/>
          <a:ext cx="8865705" cy="451634"/>
        </p:xfrm>
        <a:graphic>
          <a:graphicData uri="http://schemas.openxmlformats.org/drawingml/2006/table">
            <a:tbl>
              <a:tblPr firstRow="1" bandRow="1">
                <a:tableStyleId>{5940675A-B579-460E-94D1-54222C63F5DA}</a:tableStyleId>
              </a:tblPr>
              <a:tblGrid>
                <a:gridCol w="1773141">
                  <a:extLst>
                    <a:ext uri="{9D8B030D-6E8A-4147-A177-3AD203B41FA5}">
                      <a16:colId xmlns:a16="http://schemas.microsoft.com/office/drawing/2014/main" val="558518981"/>
                    </a:ext>
                  </a:extLst>
                </a:gridCol>
                <a:gridCol w="1773141">
                  <a:extLst>
                    <a:ext uri="{9D8B030D-6E8A-4147-A177-3AD203B41FA5}">
                      <a16:colId xmlns:a16="http://schemas.microsoft.com/office/drawing/2014/main" val="1598262367"/>
                    </a:ext>
                  </a:extLst>
                </a:gridCol>
                <a:gridCol w="1773141">
                  <a:extLst>
                    <a:ext uri="{9D8B030D-6E8A-4147-A177-3AD203B41FA5}">
                      <a16:colId xmlns:a16="http://schemas.microsoft.com/office/drawing/2014/main" val="1274900505"/>
                    </a:ext>
                  </a:extLst>
                </a:gridCol>
                <a:gridCol w="1773141">
                  <a:extLst>
                    <a:ext uri="{9D8B030D-6E8A-4147-A177-3AD203B41FA5}">
                      <a16:colId xmlns:a16="http://schemas.microsoft.com/office/drawing/2014/main" val="2793573709"/>
                    </a:ext>
                  </a:extLst>
                </a:gridCol>
                <a:gridCol w="1773141">
                  <a:extLst>
                    <a:ext uri="{9D8B030D-6E8A-4147-A177-3AD203B41FA5}">
                      <a16:colId xmlns:a16="http://schemas.microsoft.com/office/drawing/2014/main" val="2069108231"/>
                    </a:ext>
                  </a:extLst>
                </a:gridCol>
              </a:tblGrid>
              <a:tr h="451634">
                <a:tc>
                  <a:txBody>
                    <a:bodyPr/>
                    <a:lstStyle/>
                    <a:p>
                      <a:pPr algn="ctr"/>
                      <a:r>
                        <a:rPr lang="en-US" dirty="0"/>
                        <a:t>Hybrid</a:t>
                      </a:r>
                    </a:p>
                  </a:txBody>
                  <a:tcPr anchor="ctr">
                    <a:solidFill>
                      <a:schemeClr val="bg1"/>
                    </a:solidFill>
                  </a:tcPr>
                </a:tc>
                <a:tc>
                  <a:txBody>
                    <a:bodyPr/>
                    <a:lstStyle/>
                    <a:p>
                      <a:pPr algn="ctr"/>
                      <a:r>
                        <a:rPr lang="en-US" dirty="0"/>
                        <a:t>??</a:t>
                      </a:r>
                    </a:p>
                  </a:txBody>
                  <a:tcPr anchor="ctr">
                    <a:solidFill>
                      <a:schemeClr val="bg1"/>
                    </a:solidFill>
                  </a:tcPr>
                </a:tc>
                <a:tc>
                  <a:txBody>
                    <a:bodyPr/>
                    <a:lstStyle/>
                    <a:p>
                      <a:pPr algn="ctr"/>
                      <a:r>
                        <a:rPr lang="en-US" dirty="0"/>
                        <a:t>??</a:t>
                      </a:r>
                    </a:p>
                  </a:txBody>
                  <a:tcPr anchor="ctr">
                    <a:solidFill>
                      <a:schemeClr val="bg1"/>
                    </a:solidFill>
                  </a:tcPr>
                </a:tc>
                <a:tc>
                  <a:txBody>
                    <a:bodyPr/>
                    <a:lstStyle/>
                    <a:p>
                      <a:pPr algn="ctr"/>
                      <a:r>
                        <a:rPr lang="en-US" dirty="0"/>
                        <a:t>??</a:t>
                      </a:r>
                    </a:p>
                  </a:txBody>
                  <a:tcPr anchor="ctr">
                    <a:solidFill>
                      <a:schemeClr val="bg1"/>
                    </a:solidFill>
                  </a:tcPr>
                </a:tc>
                <a:tc>
                  <a:txBody>
                    <a:bodyPr/>
                    <a:lstStyle/>
                    <a:p>
                      <a:pPr algn="ctr"/>
                      <a:r>
                        <a:rPr lang="en-US" dirty="0"/>
                        <a:t>??</a:t>
                      </a:r>
                    </a:p>
                  </a:txBody>
                  <a:tcPr anchor="ctr">
                    <a:solidFill>
                      <a:schemeClr val="bg1"/>
                    </a:solidFill>
                  </a:tcPr>
                </a:tc>
                <a:extLst>
                  <a:ext uri="{0D108BD9-81ED-4DB2-BD59-A6C34878D82A}">
                    <a16:rowId xmlns:a16="http://schemas.microsoft.com/office/drawing/2014/main" val="690165059"/>
                  </a:ext>
                </a:extLst>
              </a:tr>
            </a:tbl>
          </a:graphicData>
        </a:graphic>
      </p:graphicFrame>
      <p:graphicFrame>
        <p:nvGraphicFramePr>
          <p:cNvPr id="12" name="Table 11">
            <a:extLst>
              <a:ext uri="{FF2B5EF4-FFF2-40B4-BE49-F238E27FC236}">
                <a16:creationId xmlns:a16="http://schemas.microsoft.com/office/drawing/2014/main" id="{6240C6A5-F217-4B3B-9466-FD1C54F61C11}"/>
              </a:ext>
            </a:extLst>
          </p:cNvPr>
          <p:cNvGraphicFramePr>
            <a:graphicFrameLocks noGrp="1"/>
          </p:cNvGraphicFramePr>
          <p:nvPr>
            <p:extLst>
              <p:ext uri="{D42A27DB-BD31-4B8C-83A1-F6EECF244321}">
                <p14:modId xmlns:p14="http://schemas.microsoft.com/office/powerpoint/2010/main" val="3262486007"/>
              </p:ext>
            </p:extLst>
          </p:nvPr>
        </p:nvGraphicFramePr>
        <p:xfrm>
          <a:off x="1497493" y="4777469"/>
          <a:ext cx="8865705" cy="451634"/>
        </p:xfrm>
        <a:graphic>
          <a:graphicData uri="http://schemas.openxmlformats.org/drawingml/2006/table">
            <a:tbl>
              <a:tblPr firstRow="1" bandRow="1">
                <a:tableStyleId>{5940675A-B579-460E-94D1-54222C63F5DA}</a:tableStyleId>
              </a:tblPr>
              <a:tblGrid>
                <a:gridCol w="1773141">
                  <a:extLst>
                    <a:ext uri="{9D8B030D-6E8A-4147-A177-3AD203B41FA5}">
                      <a16:colId xmlns:a16="http://schemas.microsoft.com/office/drawing/2014/main" val="101125696"/>
                    </a:ext>
                  </a:extLst>
                </a:gridCol>
                <a:gridCol w="1773141">
                  <a:extLst>
                    <a:ext uri="{9D8B030D-6E8A-4147-A177-3AD203B41FA5}">
                      <a16:colId xmlns:a16="http://schemas.microsoft.com/office/drawing/2014/main" val="3574008187"/>
                    </a:ext>
                  </a:extLst>
                </a:gridCol>
                <a:gridCol w="1773141">
                  <a:extLst>
                    <a:ext uri="{9D8B030D-6E8A-4147-A177-3AD203B41FA5}">
                      <a16:colId xmlns:a16="http://schemas.microsoft.com/office/drawing/2014/main" val="3260819095"/>
                    </a:ext>
                  </a:extLst>
                </a:gridCol>
                <a:gridCol w="1773141">
                  <a:extLst>
                    <a:ext uri="{9D8B030D-6E8A-4147-A177-3AD203B41FA5}">
                      <a16:colId xmlns:a16="http://schemas.microsoft.com/office/drawing/2014/main" val="3858106692"/>
                    </a:ext>
                  </a:extLst>
                </a:gridCol>
                <a:gridCol w="1773141">
                  <a:extLst>
                    <a:ext uri="{9D8B030D-6E8A-4147-A177-3AD203B41FA5}">
                      <a16:colId xmlns:a16="http://schemas.microsoft.com/office/drawing/2014/main" val="1818837708"/>
                    </a:ext>
                  </a:extLst>
                </a:gridCol>
              </a:tblGrid>
              <a:tr h="451634">
                <a:tc>
                  <a:txBody>
                    <a:bodyPr/>
                    <a:lstStyle/>
                    <a:p>
                      <a:pPr algn="ctr"/>
                      <a:r>
                        <a:rPr lang="en-US" dirty="0"/>
                        <a:t>Back-end</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Variable</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Variable</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Variable</a:t>
                      </a: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Partial</a:t>
                      </a:r>
                    </a:p>
                  </a:txBody>
                  <a:tcPr anchor="ct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59587165"/>
                  </a:ext>
                </a:extLst>
              </a:tr>
            </a:tbl>
          </a:graphicData>
        </a:graphic>
      </p:graphicFrame>
    </p:spTree>
    <p:extLst>
      <p:ext uri="{BB962C8B-B14F-4D97-AF65-F5344CB8AC3E}">
        <p14:creationId xmlns:p14="http://schemas.microsoft.com/office/powerpoint/2010/main" val="1618989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2BF77873-EF1D-407D-AD54-38BA2546BE8F}"/>
              </a:ext>
            </a:extLst>
          </p:cNvPr>
          <p:cNvSpPr/>
          <p:nvPr/>
        </p:nvSpPr>
        <p:spPr>
          <a:xfrm>
            <a:off x="1225064" y="1725310"/>
            <a:ext cx="1963692" cy="1672478"/>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B8AD8C-1EEF-49FF-B397-3142AE744DEC}"/>
              </a:ext>
            </a:extLst>
          </p:cNvPr>
          <p:cNvSpPr>
            <a:spLocks noGrp="1"/>
          </p:cNvSpPr>
          <p:nvPr>
            <p:ph type="title"/>
          </p:nvPr>
        </p:nvSpPr>
        <p:spPr>
          <a:xfrm>
            <a:off x="238725" y="463407"/>
            <a:ext cx="5575060" cy="617771"/>
          </a:xfrm>
        </p:spPr>
        <p:txBody>
          <a:bodyPr>
            <a:normAutofit fontScale="90000"/>
          </a:bodyPr>
          <a:lstStyle/>
          <a:p>
            <a:r>
              <a:rPr lang="en-US" dirty="0"/>
              <a:t>Where the Models Live</a:t>
            </a:r>
          </a:p>
        </p:txBody>
      </p:sp>
      <p:cxnSp>
        <p:nvCxnSpPr>
          <p:cNvPr id="6" name="Straight Arrow Connector 5">
            <a:extLst>
              <a:ext uri="{FF2B5EF4-FFF2-40B4-BE49-F238E27FC236}">
                <a16:creationId xmlns:a16="http://schemas.microsoft.com/office/drawing/2014/main" id="{E679F24C-E3B8-4CE8-8D2E-21F0C40E47BF}"/>
              </a:ext>
            </a:extLst>
          </p:cNvPr>
          <p:cNvCxnSpPr>
            <a:cxnSpLocks/>
          </p:cNvCxnSpPr>
          <p:nvPr/>
        </p:nvCxnSpPr>
        <p:spPr>
          <a:xfrm flipH="1" flipV="1">
            <a:off x="7388686" y="2648536"/>
            <a:ext cx="1132114" cy="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AC69ED2B-7442-4497-B40C-EAEFE661066C}"/>
              </a:ext>
            </a:extLst>
          </p:cNvPr>
          <p:cNvCxnSpPr>
            <a:cxnSpLocks/>
          </p:cNvCxnSpPr>
          <p:nvPr/>
        </p:nvCxnSpPr>
        <p:spPr>
          <a:xfrm flipH="1">
            <a:off x="3234231" y="2663874"/>
            <a:ext cx="2381874" cy="952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BB8ADF0-0B4A-4F7D-9E18-4EA856481885}"/>
              </a:ext>
            </a:extLst>
          </p:cNvPr>
          <p:cNvSpPr txBox="1"/>
          <p:nvPr/>
        </p:nvSpPr>
        <p:spPr>
          <a:xfrm>
            <a:off x="7693486" y="2365507"/>
            <a:ext cx="762901" cy="369332"/>
          </a:xfrm>
          <a:prstGeom prst="rect">
            <a:avLst/>
          </a:prstGeom>
          <a:noFill/>
        </p:spPr>
        <p:txBody>
          <a:bodyPr wrap="none" rtlCol="0">
            <a:spAutoFit/>
          </a:bodyPr>
          <a:lstStyle/>
          <a:p>
            <a:r>
              <a:rPr lang="en-US" dirty="0"/>
              <a:t>Query</a:t>
            </a:r>
          </a:p>
        </p:txBody>
      </p:sp>
      <p:sp>
        <p:nvSpPr>
          <p:cNvPr id="12" name="Cylinder 11">
            <a:extLst>
              <a:ext uri="{FF2B5EF4-FFF2-40B4-BE49-F238E27FC236}">
                <a16:creationId xmlns:a16="http://schemas.microsoft.com/office/drawing/2014/main" id="{B58D5FF4-9177-4050-AE63-F331198861C2}"/>
              </a:ext>
            </a:extLst>
          </p:cNvPr>
          <p:cNvSpPr/>
          <p:nvPr/>
        </p:nvSpPr>
        <p:spPr>
          <a:xfrm>
            <a:off x="2302582" y="2033257"/>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A4D881E2-F073-417B-8137-1B6DB597EB03}"/>
              </a:ext>
            </a:extLst>
          </p:cNvPr>
          <p:cNvCxnSpPr>
            <a:cxnSpLocks/>
          </p:cNvCxnSpPr>
          <p:nvPr/>
        </p:nvCxnSpPr>
        <p:spPr>
          <a:xfrm>
            <a:off x="2176930" y="3558184"/>
            <a:ext cx="0" cy="970275"/>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835C8852-F7C8-4DE6-B68C-FFF56EDB5C51}"/>
              </a:ext>
            </a:extLst>
          </p:cNvPr>
          <p:cNvSpPr/>
          <p:nvPr/>
        </p:nvSpPr>
        <p:spPr>
          <a:xfrm>
            <a:off x="1105172" y="4745859"/>
            <a:ext cx="2100428" cy="1154202"/>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Ranker</a:t>
            </a:r>
          </a:p>
        </p:txBody>
      </p:sp>
      <p:sp>
        <p:nvSpPr>
          <p:cNvPr id="37" name="TextBox 36">
            <a:extLst>
              <a:ext uri="{FF2B5EF4-FFF2-40B4-BE49-F238E27FC236}">
                <a16:creationId xmlns:a16="http://schemas.microsoft.com/office/drawing/2014/main" id="{CF5DB212-6ABD-48E5-8830-A07088F8F3AA}"/>
              </a:ext>
            </a:extLst>
          </p:cNvPr>
          <p:cNvSpPr txBox="1"/>
          <p:nvPr/>
        </p:nvSpPr>
        <p:spPr>
          <a:xfrm>
            <a:off x="1411757" y="1706270"/>
            <a:ext cx="1538755" cy="369332"/>
          </a:xfrm>
          <a:prstGeom prst="rect">
            <a:avLst/>
          </a:prstGeom>
          <a:noFill/>
        </p:spPr>
        <p:txBody>
          <a:bodyPr wrap="none" rtlCol="0">
            <a:spAutoFit/>
          </a:bodyPr>
          <a:lstStyle/>
          <a:p>
            <a:pPr algn="ctr"/>
            <a:r>
              <a:rPr lang="en-US" dirty="0"/>
              <a:t>Query Engines</a:t>
            </a:r>
          </a:p>
        </p:txBody>
      </p:sp>
      <p:pic>
        <p:nvPicPr>
          <p:cNvPr id="44" name="Picture 20" descr="Image result for google home image">
            <a:extLst>
              <a:ext uri="{FF2B5EF4-FFF2-40B4-BE49-F238E27FC236}">
                <a16:creationId xmlns:a16="http://schemas.microsoft.com/office/drawing/2014/main" id="{98E3FF6E-698E-4376-B7DD-726F6FEBC964}"/>
              </a:ext>
            </a:extLst>
          </p:cNvPr>
          <p:cNvPicPr>
            <a:picLocks noChangeAspect="1" noChangeArrowheads="1"/>
          </p:cNvPicPr>
          <p:nvPr/>
        </p:nvPicPr>
        <p:blipFill>
          <a:blip r:embed="rId2">
            <a:alphaModFix amt="90000"/>
            <a:extLst>
              <a:ext uri="{BEBA8EAE-BF5A-486C-A8C5-ECC9F3942E4B}">
                <a14:imgProps xmlns:a14="http://schemas.microsoft.com/office/drawing/2010/main">
                  <a14:imgLayer r:embed="rId3">
                    <a14:imgEffect>
                      <a14:artisticPencilGrayscale/>
                    </a14:imgEffect>
                  </a14:imgLayer>
                </a14:imgProps>
              </a:ext>
              <a:ext uri="{28A0092B-C50C-407E-A947-70E740481C1C}">
                <a14:useLocalDpi xmlns:a14="http://schemas.microsoft.com/office/drawing/2010/main" val="0"/>
              </a:ext>
            </a:extLst>
          </a:blip>
          <a:srcRect/>
          <a:stretch>
            <a:fillRect/>
          </a:stretch>
        </p:blipFill>
        <p:spPr bwMode="auto">
          <a:xfrm>
            <a:off x="5874117" y="1913945"/>
            <a:ext cx="1143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45" name="Cylinder 44">
            <a:extLst>
              <a:ext uri="{FF2B5EF4-FFF2-40B4-BE49-F238E27FC236}">
                <a16:creationId xmlns:a16="http://schemas.microsoft.com/office/drawing/2014/main" id="{E4CC6FEC-129A-413C-85D2-A1B66BDB7296}"/>
              </a:ext>
            </a:extLst>
          </p:cNvPr>
          <p:cNvSpPr/>
          <p:nvPr/>
        </p:nvSpPr>
        <p:spPr>
          <a:xfrm>
            <a:off x="1495249" y="2033257"/>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ylinder 45">
            <a:extLst>
              <a:ext uri="{FF2B5EF4-FFF2-40B4-BE49-F238E27FC236}">
                <a16:creationId xmlns:a16="http://schemas.microsoft.com/office/drawing/2014/main" id="{31259A54-A193-4BEF-A71D-2EB8C54086B8}"/>
              </a:ext>
            </a:extLst>
          </p:cNvPr>
          <p:cNvSpPr/>
          <p:nvPr/>
        </p:nvSpPr>
        <p:spPr>
          <a:xfrm>
            <a:off x="2319272" y="2687516"/>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Cylinder 46">
            <a:extLst>
              <a:ext uri="{FF2B5EF4-FFF2-40B4-BE49-F238E27FC236}">
                <a16:creationId xmlns:a16="http://schemas.microsoft.com/office/drawing/2014/main" id="{47774FCE-7158-4FF8-BAA8-66CF76CCE02D}"/>
              </a:ext>
            </a:extLst>
          </p:cNvPr>
          <p:cNvSpPr/>
          <p:nvPr/>
        </p:nvSpPr>
        <p:spPr>
          <a:xfrm>
            <a:off x="1491129" y="2679588"/>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713E7F49-6474-42F2-B71D-AEC26091E612}"/>
              </a:ext>
            </a:extLst>
          </p:cNvPr>
          <p:cNvSpPr txBox="1"/>
          <p:nvPr/>
        </p:nvSpPr>
        <p:spPr>
          <a:xfrm>
            <a:off x="8118590" y="3459618"/>
            <a:ext cx="2340577" cy="1200329"/>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Query Triggering:</a:t>
            </a:r>
          </a:p>
          <a:p>
            <a:r>
              <a:rPr lang="en-US" dirty="0">
                <a:solidFill>
                  <a:schemeClr val="bg1">
                    <a:lumMod val="50000"/>
                  </a:schemeClr>
                </a:solidFill>
              </a:rPr>
              <a:t>   </a:t>
            </a:r>
            <a:r>
              <a:rPr lang="en-US" b="1" dirty="0">
                <a:solidFill>
                  <a:schemeClr val="bg1">
                    <a:lumMod val="50000"/>
                  </a:schemeClr>
                </a:solidFill>
              </a:rPr>
              <a:t>Client Side</a:t>
            </a:r>
          </a:p>
          <a:p>
            <a:r>
              <a:rPr lang="en-US" dirty="0">
                <a:solidFill>
                  <a:schemeClr val="bg1">
                    <a:lumMod val="50000"/>
                  </a:schemeClr>
                </a:solidFill>
              </a:rPr>
              <a:t>   Reduce server traffic</a:t>
            </a:r>
          </a:p>
          <a:p>
            <a:r>
              <a:rPr lang="en-US" dirty="0">
                <a:solidFill>
                  <a:schemeClr val="bg1">
                    <a:lumMod val="50000"/>
                  </a:schemeClr>
                </a:solidFill>
              </a:rPr>
              <a:t>   Preserve user privacy</a:t>
            </a:r>
          </a:p>
        </p:txBody>
      </p:sp>
      <p:cxnSp>
        <p:nvCxnSpPr>
          <p:cNvPr id="55" name="Straight Connector 54">
            <a:extLst>
              <a:ext uri="{FF2B5EF4-FFF2-40B4-BE49-F238E27FC236}">
                <a16:creationId xmlns:a16="http://schemas.microsoft.com/office/drawing/2014/main" id="{55E4B24C-4AB9-489C-AAFE-6E731FD0DEF7}"/>
              </a:ext>
            </a:extLst>
          </p:cNvPr>
          <p:cNvCxnSpPr>
            <a:cxnSpLocks/>
            <a:stCxn id="54" idx="1"/>
          </p:cNvCxnSpPr>
          <p:nvPr/>
        </p:nvCxnSpPr>
        <p:spPr>
          <a:xfrm flipH="1" flipV="1">
            <a:off x="7174036" y="2973435"/>
            <a:ext cx="944554" cy="108634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A9E72BFE-24C4-4EDD-8B0A-2161D1AE8F9B}"/>
              </a:ext>
            </a:extLst>
          </p:cNvPr>
          <p:cNvSpPr txBox="1"/>
          <p:nvPr/>
        </p:nvSpPr>
        <p:spPr>
          <a:xfrm>
            <a:off x="3776696" y="3507324"/>
            <a:ext cx="3397340" cy="1200329"/>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Query Engines:</a:t>
            </a:r>
          </a:p>
          <a:p>
            <a:r>
              <a:rPr lang="en-US" dirty="0">
                <a:solidFill>
                  <a:schemeClr val="bg1">
                    <a:lumMod val="50000"/>
                  </a:schemeClr>
                </a:solidFill>
              </a:rPr>
              <a:t>  </a:t>
            </a:r>
            <a:r>
              <a:rPr lang="en-US" b="1" dirty="0">
                <a:solidFill>
                  <a:schemeClr val="bg1">
                    <a:lumMod val="50000"/>
                  </a:schemeClr>
                </a:solidFill>
              </a:rPr>
              <a:t>Hybrid</a:t>
            </a:r>
          </a:p>
          <a:p>
            <a:r>
              <a:rPr lang="en-US" dirty="0">
                <a:solidFill>
                  <a:schemeClr val="bg1">
                    <a:lumMod val="50000"/>
                  </a:schemeClr>
                </a:solidFill>
              </a:rPr>
              <a:t>  Backend: Cache common queries</a:t>
            </a:r>
          </a:p>
          <a:p>
            <a:r>
              <a:rPr lang="en-US" dirty="0">
                <a:solidFill>
                  <a:schemeClr val="bg1">
                    <a:lumMod val="50000"/>
                  </a:schemeClr>
                </a:solidFill>
              </a:rPr>
              <a:t>  Server Centric: Tail queries</a:t>
            </a:r>
          </a:p>
        </p:txBody>
      </p:sp>
      <p:cxnSp>
        <p:nvCxnSpPr>
          <p:cNvPr id="70" name="Straight Connector 69">
            <a:extLst>
              <a:ext uri="{FF2B5EF4-FFF2-40B4-BE49-F238E27FC236}">
                <a16:creationId xmlns:a16="http://schemas.microsoft.com/office/drawing/2014/main" id="{65AFC6EB-EED0-469D-9DD6-FF189A3562F1}"/>
              </a:ext>
            </a:extLst>
          </p:cNvPr>
          <p:cNvCxnSpPr>
            <a:cxnSpLocks/>
            <a:stCxn id="69" idx="1"/>
          </p:cNvCxnSpPr>
          <p:nvPr/>
        </p:nvCxnSpPr>
        <p:spPr>
          <a:xfrm flipH="1" flipV="1">
            <a:off x="3072350" y="3266749"/>
            <a:ext cx="704346" cy="84074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637D4C1A-523B-4909-8193-87E9D1F085F8}"/>
              </a:ext>
            </a:extLst>
          </p:cNvPr>
          <p:cNvSpPr txBox="1"/>
          <p:nvPr/>
        </p:nvSpPr>
        <p:spPr>
          <a:xfrm>
            <a:off x="4591516" y="5298425"/>
            <a:ext cx="6263297" cy="923330"/>
          </a:xfrm>
          <a:prstGeom prst="rect">
            <a:avLst/>
          </a:prstGeom>
          <a:noFill/>
          <a:ln>
            <a:solidFill>
              <a:schemeClr val="bg1">
                <a:lumMod val="50000"/>
              </a:schemeClr>
            </a:solidFill>
          </a:ln>
        </p:spPr>
        <p:txBody>
          <a:bodyPr wrap="square" rtlCol="0">
            <a:spAutoFit/>
          </a:bodyPr>
          <a:lstStyle/>
          <a:p>
            <a:r>
              <a:rPr lang="en-US" dirty="0">
                <a:solidFill>
                  <a:schemeClr val="bg1">
                    <a:lumMod val="50000"/>
                  </a:schemeClr>
                </a:solidFill>
              </a:rPr>
              <a:t>Ranker:</a:t>
            </a:r>
          </a:p>
          <a:p>
            <a:r>
              <a:rPr lang="en-US" dirty="0">
                <a:solidFill>
                  <a:schemeClr val="bg1">
                    <a:lumMod val="50000"/>
                  </a:schemeClr>
                </a:solidFill>
              </a:rPr>
              <a:t>   </a:t>
            </a:r>
            <a:r>
              <a:rPr lang="en-US" b="1" dirty="0">
                <a:solidFill>
                  <a:schemeClr val="bg1">
                    <a:lumMod val="50000"/>
                  </a:schemeClr>
                </a:solidFill>
              </a:rPr>
              <a:t>Server-centric – </a:t>
            </a:r>
            <a:r>
              <a:rPr lang="en-US" dirty="0">
                <a:solidFill>
                  <a:schemeClr val="bg1">
                    <a:lumMod val="50000"/>
                  </a:schemeClr>
                </a:solidFill>
              </a:rPr>
              <a:t>if heavily query-engine-confidence focused</a:t>
            </a:r>
          </a:p>
          <a:p>
            <a:r>
              <a:rPr lang="en-US" dirty="0">
                <a:solidFill>
                  <a:schemeClr val="bg1">
                    <a:lumMod val="50000"/>
                  </a:schemeClr>
                </a:solidFill>
              </a:rPr>
              <a:t>   </a:t>
            </a:r>
            <a:r>
              <a:rPr lang="en-US" b="1" dirty="0">
                <a:solidFill>
                  <a:schemeClr val="bg1">
                    <a:lumMod val="50000"/>
                  </a:schemeClr>
                </a:solidFill>
              </a:rPr>
              <a:t>Client Side – </a:t>
            </a:r>
            <a:r>
              <a:rPr lang="en-US" dirty="0">
                <a:solidFill>
                  <a:schemeClr val="bg1">
                    <a:lumMod val="50000"/>
                  </a:schemeClr>
                </a:solidFill>
              </a:rPr>
              <a:t>if simple &amp; heavily user sensitive</a:t>
            </a:r>
          </a:p>
        </p:txBody>
      </p:sp>
      <p:cxnSp>
        <p:nvCxnSpPr>
          <p:cNvPr id="74" name="Straight Connector 73">
            <a:extLst>
              <a:ext uri="{FF2B5EF4-FFF2-40B4-BE49-F238E27FC236}">
                <a16:creationId xmlns:a16="http://schemas.microsoft.com/office/drawing/2014/main" id="{50F67D60-1318-4427-9EE5-0FBB5416963B}"/>
              </a:ext>
            </a:extLst>
          </p:cNvPr>
          <p:cNvCxnSpPr>
            <a:cxnSpLocks/>
            <a:stCxn id="73" idx="1"/>
            <a:endCxn id="38" idx="6"/>
          </p:cNvCxnSpPr>
          <p:nvPr/>
        </p:nvCxnSpPr>
        <p:spPr>
          <a:xfrm flipH="1" flipV="1">
            <a:off x="2891134" y="5343468"/>
            <a:ext cx="1700382" cy="41662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22BD8381-B6DD-4AC3-95BE-767B74D37807}"/>
              </a:ext>
            </a:extLst>
          </p:cNvPr>
          <p:cNvSpPr/>
          <p:nvPr/>
        </p:nvSpPr>
        <p:spPr>
          <a:xfrm>
            <a:off x="5780314" y="1913945"/>
            <a:ext cx="1440600" cy="1417691"/>
          </a:xfrm>
          <a:prstGeom prst="ellipse">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6EC47EA6-BD1B-4ACC-876D-631CC3F57B18}"/>
              </a:ext>
            </a:extLst>
          </p:cNvPr>
          <p:cNvSpPr/>
          <p:nvPr/>
        </p:nvSpPr>
        <p:spPr>
          <a:xfrm>
            <a:off x="1225065" y="1659158"/>
            <a:ext cx="1980536" cy="1801055"/>
          </a:xfrm>
          <a:prstGeom prst="ellipse">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A610FD69-D3AA-4694-A8F2-2C0040C7DBC5}"/>
              </a:ext>
            </a:extLst>
          </p:cNvPr>
          <p:cNvSpPr/>
          <p:nvPr/>
        </p:nvSpPr>
        <p:spPr>
          <a:xfrm>
            <a:off x="1450534" y="4634622"/>
            <a:ext cx="1440600" cy="1417691"/>
          </a:xfrm>
          <a:prstGeom prst="ellipse">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3341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anim calcmode="lin" valueType="num">
                                      <p:cBhvr additive="base">
                                        <p:cTn id="7" dur="500" fill="hold"/>
                                        <p:tgtEl>
                                          <p:spTgt spid="55"/>
                                        </p:tgtEl>
                                        <p:attrNameLst>
                                          <p:attrName>ppt_x</p:attrName>
                                        </p:attrNameLst>
                                      </p:cBhvr>
                                      <p:tavLst>
                                        <p:tav tm="0">
                                          <p:val>
                                            <p:strVal val="#ppt_x"/>
                                          </p:val>
                                        </p:tav>
                                        <p:tav tm="100000">
                                          <p:val>
                                            <p:strVal val="#ppt_x"/>
                                          </p:val>
                                        </p:tav>
                                      </p:tavLst>
                                    </p:anim>
                                    <p:anim calcmode="lin" valueType="num">
                                      <p:cBhvr additive="base">
                                        <p:cTn id="8" dur="500" fill="hold"/>
                                        <p:tgtEl>
                                          <p:spTgt spid="5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additive="base">
                                        <p:cTn id="11" dur="500" fill="hold"/>
                                        <p:tgtEl>
                                          <p:spTgt spid="54"/>
                                        </p:tgtEl>
                                        <p:attrNameLst>
                                          <p:attrName>ppt_x</p:attrName>
                                        </p:attrNameLst>
                                      </p:cBhvr>
                                      <p:tavLst>
                                        <p:tav tm="0">
                                          <p:val>
                                            <p:strVal val="#ppt_x"/>
                                          </p:val>
                                        </p:tav>
                                        <p:tav tm="100000">
                                          <p:val>
                                            <p:strVal val="#ppt_x"/>
                                          </p:val>
                                        </p:tav>
                                      </p:tavLst>
                                    </p:anim>
                                    <p:anim calcmode="lin" valueType="num">
                                      <p:cBhvr additive="base">
                                        <p:cTn id="12"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 calcmode="lin" valueType="num">
                                      <p:cBhvr additive="base">
                                        <p:cTn id="17" dur="500" fill="hold"/>
                                        <p:tgtEl>
                                          <p:spTgt spid="35"/>
                                        </p:tgtEl>
                                        <p:attrNameLst>
                                          <p:attrName>ppt_x</p:attrName>
                                        </p:attrNameLst>
                                      </p:cBhvr>
                                      <p:tavLst>
                                        <p:tav tm="0">
                                          <p:val>
                                            <p:strVal val="#ppt_x"/>
                                          </p:val>
                                        </p:tav>
                                        <p:tav tm="100000">
                                          <p:val>
                                            <p:strVal val="#ppt_x"/>
                                          </p:val>
                                        </p:tav>
                                      </p:tavLst>
                                    </p:anim>
                                    <p:anim calcmode="lin" valueType="num">
                                      <p:cBhvr additive="base">
                                        <p:cTn id="1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0"/>
                                        </p:tgtEl>
                                        <p:attrNameLst>
                                          <p:attrName>style.visibility</p:attrName>
                                        </p:attrNameLst>
                                      </p:cBhvr>
                                      <p:to>
                                        <p:strVal val="visible"/>
                                      </p:to>
                                    </p:set>
                                    <p:anim calcmode="lin" valueType="num">
                                      <p:cBhvr additive="base">
                                        <p:cTn id="23" dur="500" fill="hold"/>
                                        <p:tgtEl>
                                          <p:spTgt spid="70"/>
                                        </p:tgtEl>
                                        <p:attrNameLst>
                                          <p:attrName>ppt_x</p:attrName>
                                        </p:attrNameLst>
                                      </p:cBhvr>
                                      <p:tavLst>
                                        <p:tav tm="0">
                                          <p:val>
                                            <p:strVal val="#ppt_x"/>
                                          </p:val>
                                        </p:tav>
                                        <p:tav tm="100000">
                                          <p:val>
                                            <p:strVal val="#ppt_x"/>
                                          </p:val>
                                        </p:tav>
                                      </p:tavLst>
                                    </p:anim>
                                    <p:anim calcmode="lin" valueType="num">
                                      <p:cBhvr additive="base">
                                        <p:cTn id="24" dur="500" fill="hold"/>
                                        <p:tgtEl>
                                          <p:spTgt spid="7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9"/>
                                        </p:tgtEl>
                                        <p:attrNameLst>
                                          <p:attrName>style.visibility</p:attrName>
                                        </p:attrNameLst>
                                      </p:cBhvr>
                                      <p:to>
                                        <p:strVal val="visible"/>
                                      </p:to>
                                    </p:set>
                                    <p:anim calcmode="lin" valueType="num">
                                      <p:cBhvr additive="base">
                                        <p:cTn id="27" dur="500" fill="hold"/>
                                        <p:tgtEl>
                                          <p:spTgt spid="69"/>
                                        </p:tgtEl>
                                        <p:attrNameLst>
                                          <p:attrName>ppt_x</p:attrName>
                                        </p:attrNameLst>
                                      </p:cBhvr>
                                      <p:tavLst>
                                        <p:tav tm="0">
                                          <p:val>
                                            <p:strVal val="#ppt_x"/>
                                          </p:val>
                                        </p:tav>
                                        <p:tav tm="100000">
                                          <p:val>
                                            <p:strVal val="#ppt_x"/>
                                          </p:val>
                                        </p:tav>
                                      </p:tavLst>
                                    </p:anim>
                                    <p:anim calcmode="lin" valueType="num">
                                      <p:cBhvr additive="base">
                                        <p:cTn id="28" dur="500" fill="hold"/>
                                        <p:tgtEl>
                                          <p:spTgt spid="6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8"/>
                                        </p:tgtEl>
                                        <p:attrNameLst>
                                          <p:attrName>style.visibility</p:attrName>
                                        </p:attrNameLst>
                                      </p:cBhvr>
                                      <p:to>
                                        <p:strVal val="visible"/>
                                      </p:to>
                                    </p:set>
                                    <p:anim calcmode="lin" valueType="num">
                                      <p:cBhvr additive="base">
                                        <p:cTn id="33" dur="500" fill="hold"/>
                                        <p:tgtEl>
                                          <p:spTgt spid="38"/>
                                        </p:tgtEl>
                                        <p:attrNameLst>
                                          <p:attrName>ppt_x</p:attrName>
                                        </p:attrNameLst>
                                      </p:cBhvr>
                                      <p:tavLst>
                                        <p:tav tm="0">
                                          <p:val>
                                            <p:strVal val="#ppt_x"/>
                                          </p:val>
                                        </p:tav>
                                        <p:tav tm="100000">
                                          <p:val>
                                            <p:strVal val="#ppt_x"/>
                                          </p:val>
                                        </p:tav>
                                      </p:tavLst>
                                    </p:anim>
                                    <p:anim calcmode="lin" valueType="num">
                                      <p:cBhvr additive="base">
                                        <p:cTn id="34"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74"/>
                                        </p:tgtEl>
                                        <p:attrNameLst>
                                          <p:attrName>style.visibility</p:attrName>
                                        </p:attrNameLst>
                                      </p:cBhvr>
                                      <p:to>
                                        <p:strVal val="visible"/>
                                      </p:to>
                                    </p:set>
                                    <p:anim calcmode="lin" valueType="num">
                                      <p:cBhvr additive="base">
                                        <p:cTn id="39" dur="500" fill="hold"/>
                                        <p:tgtEl>
                                          <p:spTgt spid="74"/>
                                        </p:tgtEl>
                                        <p:attrNameLst>
                                          <p:attrName>ppt_x</p:attrName>
                                        </p:attrNameLst>
                                      </p:cBhvr>
                                      <p:tavLst>
                                        <p:tav tm="0">
                                          <p:val>
                                            <p:strVal val="#ppt_x"/>
                                          </p:val>
                                        </p:tav>
                                        <p:tav tm="100000">
                                          <p:val>
                                            <p:strVal val="#ppt_x"/>
                                          </p:val>
                                        </p:tav>
                                      </p:tavLst>
                                    </p:anim>
                                    <p:anim calcmode="lin" valueType="num">
                                      <p:cBhvr additive="base">
                                        <p:cTn id="40" dur="500" fill="hold"/>
                                        <p:tgtEl>
                                          <p:spTgt spid="7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3"/>
                                        </p:tgtEl>
                                        <p:attrNameLst>
                                          <p:attrName>style.visibility</p:attrName>
                                        </p:attrNameLst>
                                      </p:cBhvr>
                                      <p:to>
                                        <p:strVal val="visible"/>
                                      </p:to>
                                    </p:set>
                                    <p:anim calcmode="lin" valueType="num">
                                      <p:cBhvr additive="base">
                                        <p:cTn id="43" dur="500" fill="hold"/>
                                        <p:tgtEl>
                                          <p:spTgt spid="73"/>
                                        </p:tgtEl>
                                        <p:attrNameLst>
                                          <p:attrName>ppt_x</p:attrName>
                                        </p:attrNameLst>
                                      </p:cBhvr>
                                      <p:tavLst>
                                        <p:tav tm="0">
                                          <p:val>
                                            <p:strVal val="#ppt_x"/>
                                          </p:val>
                                        </p:tav>
                                        <p:tav tm="100000">
                                          <p:val>
                                            <p:strVal val="#ppt_x"/>
                                          </p:val>
                                        </p:tav>
                                      </p:tavLst>
                                    </p:anim>
                                    <p:anim calcmode="lin" valueType="num">
                                      <p:cBhvr additive="base">
                                        <p:cTn id="44" dur="500" fill="hold"/>
                                        <p:tgtEl>
                                          <p:spTgt spid="73"/>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73">
                                            <p:txEl>
                                              <p:pRg st="0" end="0"/>
                                            </p:txEl>
                                          </p:spTgt>
                                        </p:tgtEl>
                                        <p:attrNameLst>
                                          <p:attrName>style.visibility</p:attrName>
                                        </p:attrNameLst>
                                      </p:cBhvr>
                                      <p:to>
                                        <p:strVal val="visible"/>
                                      </p:to>
                                    </p:set>
                                    <p:anim calcmode="lin" valueType="num">
                                      <p:cBhvr additive="base">
                                        <p:cTn id="47" dur="500" fill="hold"/>
                                        <p:tgtEl>
                                          <p:spTgt spid="73">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73">
                                            <p:txEl>
                                              <p:pRg st="0" end="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73">
                                            <p:txEl>
                                              <p:pRg st="1" end="1"/>
                                            </p:txEl>
                                          </p:spTgt>
                                        </p:tgtEl>
                                        <p:attrNameLst>
                                          <p:attrName>style.visibility</p:attrName>
                                        </p:attrNameLst>
                                      </p:cBhvr>
                                      <p:to>
                                        <p:strVal val="visible"/>
                                      </p:to>
                                    </p:set>
                                    <p:anim calcmode="lin" valueType="num">
                                      <p:cBhvr additive="base">
                                        <p:cTn id="51" dur="500" fill="hold"/>
                                        <p:tgtEl>
                                          <p:spTgt spid="73">
                                            <p:txEl>
                                              <p:pRg st="1" end="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7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73">
                                            <p:txEl>
                                              <p:pRg st="2" end="2"/>
                                            </p:txEl>
                                          </p:spTgt>
                                        </p:tgtEl>
                                        <p:attrNameLst>
                                          <p:attrName>style.visibility</p:attrName>
                                        </p:attrNameLst>
                                      </p:cBhvr>
                                      <p:to>
                                        <p:strVal val="visible"/>
                                      </p:to>
                                    </p:set>
                                    <p:anim calcmode="lin" valueType="num">
                                      <p:cBhvr additive="base">
                                        <p:cTn id="57" dur="500" fill="hold"/>
                                        <p:tgtEl>
                                          <p:spTgt spid="73">
                                            <p:txEl>
                                              <p:pRg st="2" end="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7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69" grpId="0" animBg="1"/>
      <p:bldP spid="73" grpId="0" animBg="1"/>
      <p:bldP spid="35" grpId="0" animBg="1"/>
      <p:bldP spid="38"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196D6-1862-40E4-AEF7-C4A1BA70CCB6}"/>
              </a:ext>
            </a:extLst>
          </p:cNvPr>
          <p:cNvSpPr>
            <a:spLocks noGrp="1"/>
          </p:cNvSpPr>
          <p:nvPr>
            <p:ph type="title"/>
          </p:nvPr>
        </p:nvSpPr>
        <p:spPr>
          <a:xfrm>
            <a:off x="838200" y="-304178"/>
            <a:ext cx="10515600" cy="1325563"/>
          </a:xfrm>
        </p:spPr>
        <p:txBody>
          <a:bodyPr/>
          <a:lstStyle/>
          <a:p>
            <a:r>
              <a:rPr lang="en-US" dirty="0">
                <a:latin typeface="Yantiq" panose="02000503000000000000" pitchFamily="2" charset="0"/>
              </a:rPr>
              <a:t>Examples of Where Intelligence Lives</a:t>
            </a:r>
          </a:p>
        </p:txBody>
      </p:sp>
      <p:sp>
        <p:nvSpPr>
          <p:cNvPr id="13" name="Content Placeholder 2">
            <a:extLst>
              <a:ext uri="{FF2B5EF4-FFF2-40B4-BE49-F238E27FC236}">
                <a16:creationId xmlns:a16="http://schemas.microsoft.com/office/drawing/2014/main" id="{50F3C2DF-E2D0-4861-89B1-265B583D94AE}"/>
              </a:ext>
            </a:extLst>
          </p:cNvPr>
          <p:cNvSpPr>
            <a:spLocks noGrp="1"/>
          </p:cNvSpPr>
          <p:nvPr>
            <p:ph sz="half" idx="1"/>
          </p:nvPr>
        </p:nvSpPr>
        <p:spPr>
          <a:xfrm>
            <a:off x="838200" y="1156322"/>
            <a:ext cx="5181600" cy="4084981"/>
          </a:xfrm>
        </p:spPr>
        <p:txBody>
          <a:bodyPr>
            <a:normAutofit fontScale="77500" lnSpcReduction="20000"/>
          </a:bodyPr>
          <a:lstStyle/>
          <a:p>
            <a:r>
              <a:rPr lang="en-US" dirty="0"/>
              <a:t>Kinect</a:t>
            </a:r>
          </a:p>
          <a:p>
            <a:pPr lvl="1"/>
            <a:endParaRPr lang="en-US" dirty="0"/>
          </a:p>
          <a:p>
            <a:pPr lvl="1"/>
            <a:endParaRPr lang="en-US" dirty="0"/>
          </a:p>
          <a:p>
            <a:pPr lvl="1"/>
            <a:endParaRPr lang="en-US" dirty="0"/>
          </a:p>
          <a:p>
            <a:pPr lvl="1"/>
            <a:endParaRPr lang="en-US" dirty="0"/>
          </a:p>
          <a:p>
            <a:endParaRPr lang="en-US" dirty="0"/>
          </a:p>
          <a:p>
            <a:r>
              <a:rPr lang="en-US" dirty="0"/>
              <a:t>Anti-Phishing</a:t>
            </a:r>
          </a:p>
          <a:p>
            <a:endParaRPr lang="en-US" dirty="0"/>
          </a:p>
          <a:p>
            <a:endParaRPr lang="en-US" dirty="0"/>
          </a:p>
          <a:p>
            <a:endParaRPr lang="en-US" dirty="0"/>
          </a:p>
          <a:p>
            <a:pPr marL="0" indent="0">
              <a:buNone/>
            </a:pPr>
            <a:endParaRPr lang="en-US" dirty="0"/>
          </a:p>
          <a:p>
            <a:r>
              <a:rPr lang="en-US" dirty="0"/>
              <a:t>Online Shopping</a:t>
            </a:r>
          </a:p>
        </p:txBody>
      </p:sp>
      <p:sp>
        <p:nvSpPr>
          <p:cNvPr id="3" name="Content Placeholder 2">
            <a:extLst>
              <a:ext uri="{FF2B5EF4-FFF2-40B4-BE49-F238E27FC236}">
                <a16:creationId xmlns:a16="http://schemas.microsoft.com/office/drawing/2014/main" id="{9658532B-A730-4AC6-B4C1-76C0D4DCA8DF}"/>
              </a:ext>
            </a:extLst>
          </p:cNvPr>
          <p:cNvSpPr>
            <a:spLocks noGrp="1"/>
          </p:cNvSpPr>
          <p:nvPr>
            <p:ph sz="half" idx="2"/>
          </p:nvPr>
        </p:nvSpPr>
        <p:spPr>
          <a:xfrm>
            <a:off x="6172200" y="1156322"/>
            <a:ext cx="5181600" cy="4351338"/>
          </a:xfrm>
        </p:spPr>
        <p:txBody>
          <a:bodyPr>
            <a:normAutofit fontScale="77500" lnSpcReduction="20000"/>
          </a:bodyPr>
          <a:lstStyle/>
          <a:p>
            <a:r>
              <a:rPr lang="en-US" dirty="0"/>
              <a:t>Self-Driving Car</a:t>
            </a:r>
          </a:p>
          <a:p>
            <a:endParaRPr lang="en-US" dirty="0"/>
          </a:p>
          <a:p>
            <a:endParaRPr lang="en-US" dirty="0"/>
          </a:p>
          <a:p>
            <a:endParaRPr lang="en-US" dirty="0"/>
          </a:p>
          <a:p>
            <a:endParaRPr lang="en-US" dirty="0"/>
          </a:p>
          <a:p>
            <a:r>
              <a:rPr lang="en-US" dirty="0"/>
              <a:t>Sprinkler Controller</a:t>
            </a:r>
          </a:p>
          <a:p>
            <a:endParaRPr lang="en-US" dirty="0"/>
          </a:p>
          <a:p>
            <a:endParaRPr lang="en-US" dirty="0"/>
          </a:p>
          <a:p>
            <a:endParaRPr lang="en-US" dirty="0"/>
          </a:p>
          <a:p>
            <a:endParaRPr lang="en-US" dirty="0"/>
          </a:p>
          <a:p>
            <a:r>
              <a:rPr lang="en-US" dirty="0"/>
              <a:t>Composition Assistant</a:t>
            </a:r>
          </a:p>
          <a:p>
            <a:endParaRPr lang="en-US" dirty="0"/>
          </a:p>
        </p:txBody>
      </p:sp>
      <p:graphicFrame>
        <p:nvGraphicFramePr>
          <p:cNvPr id="7" name="Table 6">
            <a:extLst>
              <a:ext uri="{FF2B5EF4-FFF2-40B4-BE49-F238E27FC236}">
                <a16:creationId xmlns:a16="http://schemas.microsoft.com/office/drawing/2014/main" id="{CFBBA441-D87C-4DA8-B077-D9FCA24B8E8A}"/>
              </a:ext>
            </a:extLst>
          </p:cNvPr>
          <p:cNvGraphicFramePr>
            <a:graphicFrameLocks noGrp="1"/>
          </p:cNvGraphicFramePr>
          <p:nvPr/>
        </p:nvGraphicFramePr>
        <p:xfrm>
          <a:off x="1400406" y="1477791"/>
          <a:ext cx="2737962" cy="1295400"/>
        </p:xfrm>
        <a:graphic>
          <a:graphicData uri="http://schemas.openxmlformats.org/drawingml/2006/table">
            <a:tbl>
              <a:tblPr firstRow="1" bandRow="1">
                <a:tableStyleId>{5940675A-B579-460E-94D1-54222C63F5DA}</a:tableStyleId>
              </a:tblPr>
              <a:tblGrid>
                <a:gridCol w="1465342">
                  <a:extLst>
                    <a:ext uri="{9D8B030D-6E8A-4147-A177-3AD203B41FA5}">
                      <a16:colId xmlns:a16="http://schemas.microsoft.com/office/drawing/2014/main" val="1645733579"/>
                    </a:ext>
                  </a:extLst>
                </a:gridCol>
                <a:gridCol w="1272620">
                  <a:extLst>
                    <a:ext uri="{9D8B030D-6E8A-4147-A177-3AD203B41FA5}">
                      <a16:colId xmlns:a16="http://schemas.microsoft.com/office/drawing/2014/main" val="2508803130"/>
                    </a:ext>
                  </a:extLst>
                </a:gridCol>
              </a:tblGrid>
              <a:tr h="147502">
                <a:tc>
                  <a:txBody>
                    <a:bodyPr/>
                    <a:lstStyle/>
                    <a:p>
                      <a:r>
                        <a:rPr lang="en-US" sz="1100" dirty="0"/>
                        <a:t>Latency in Updating</a:t>
                      </a:r>
                    </a:p>
                  </a:txBody>
                  <a:tcPr/>
                </a:tc>
                <a:tc>
                  <a:txBody>
                    <a:bodyPr/>
                    <a:lstStyle/>
                    <a:p>
                      <a:r>
                        <a:rPr lang="en-US" sz="1100" dirty="0"/>
                        <a:t>Not Important</a:t>
                      </a:r>
                    </a:p>
                  </a:txBody>
                  <a:tcPr/>
                </a:tc>
                <a:extLst>
                  <a:ext uri="{0D108BD9-81ED-4DB2-BD59-A6C34878D82A}">
                    <a16:rowId xmlns:a16="http://schemas.microsoft.com/office/drawing/2014/main" val="3764925603"/>
                  </a:ext>
                </a:extLst>
              </a:tr>
              <a:tr h="147502">
                <a:tc>
                  <a:txBody>
                    <a:bodyPr/>
                    <a:lstStyle/>
                    <a:p>
                      <a:r>
                        <a:rPr lang="en-US" sz="1100" dirty="0"/>
                        <a:t>Latency in Execution</a:t>
                      </a:r>
                    </a:p>
                  </a:txBody>
                  <a:tcPr/>
                </a:tc>
                <a:tc>
                  <a:txBody>
                    <a:bodyPr/>
                    <a:lstStyle/>
                    <a:p>
                      <a:r>
                        <a:rPr lang="en-US" sz="1100" dirty="0"/>
                        <a:t>Critical</a:t>
                      </a:r>
                    </a:p>
                  </a:txBody>
                  <a:tcPr/>
                </a:tc>
                <a:extLst>
                  <a:ext uri="{0D108BD9-81ED-4DB2-BD59-A6C34878D82A}">
                    <a16:rowId xmlns:a16="http://schemas.microsoft.com/office/drawing/2014/main" val="1641379751"/>
                  </a:ext>
                </a:extLst>
              </a:tr>
              <a:tr h="147502">
                <a:tc>
                  <a:txBody>
                    <a:bodyPr/>
                    <a:lstStyle/>
                    <a:p>
                      <a:r>
                        <a:rPr lang="en-US" sz="1100" dirty="0"/>
                        <a:t>Cost of Operation</a:t>
                      </a:r>
                    </a:p>
                  </a:txBody>
                  <a:tcPr/>
                </a:tc>
                <a:tc>
                  <a:txBody>
                    <a:bodyPr/>
                    <a:lstStyle/>
                    <a:p>
                      <a:r>
                        <a:rPr lang="en-US" sz="1100" dirty="0"/>
                        <a:t>Not Key Factor</a:t>
                      </a:r>
                    </a:p>
                  </a:txBody>
                  <a:tcPr/>
                </a:tc>
                <a:extLst>
                  <a:ext uri="{0D108BD9-81ED-4DB2-BD59-A6C34878D82A}">
                    <a16:rowId xmlns:a16="http://schemas.microsoft.com/office/drawing/2014/main" val="3148679613"/>
                  </a:ext>
                </a:extLst>
              </a:tr>
              <a:tr h="147502">
                <a:tc>
                  <a:txBody>
                    <a:bodyPr/>
                    <a:lstStyle/>
                    <a:p>
                      <a:r>
                        <a:rPr lang="en-US" sz="1100" dirty="0"/>
                        <a:t>Offline Operation</a:t>
                      </a:r>
                    </a:p>
                  </a:txBody>
                  <a:tcPr/>
                </a:tc>
                <a:tc>
                  <a:txBody>
                    <a:bodyPr/>
                    <a:lstStyle/>
                    <a:p>
                      <a:r>
                        <a:rPr lang="en-US" sz="1100" dirty="0"/>
                        <a:t>Important</a:t>
                      </a:r>
                    </a:p>
                  </a:txBody>
                  <a:tcPr/>
                </a:tc>
                <a:extLst>
                  <a:ext uri="{0D108BD9-81ED-4DB2-BD59-A6C34878D82A}">
                    <a16:rowId xmlns:a16="http://schemas.microsoft.com/office/drawing/2014/main" val="2255402793"/>
                  </a:ext>
                </a:extLst>
              </a:tr>
              <a:tr h="147502">
                <a:tc>
                  <a:txBody>
                    <a:bodyPr/>
                    <a:lstStyle/>
                    <a:p>
                      <a:r>
                        <a:rPr lang="en-US" sz="1100" dirty="0"/>
                        <a:t>Solution (?)</a:t>
                      </a:r>
                    </a:p>
                  </a:txBody>
                  <a:tcPr/>
                </a:tc>
                <a:tc>
                  <a:txBody>
                    <a:bodyPr/>
                    <a:lstStyle/>
                    <a:p>
                      <a:r>
                        <a:rPr lang="en-US" sz="1100" b="1" dirty="0"/>
                        <a:t>Client Centric</a:t>
                      </a:r>
                    </a:p>
                  </a:txBody>
                  <a:tcPr/>
                </a:tc>
                <a:extLst>
                  <a:ext uri="{0D108BD9-81ED-4DB2-BD59-A6C34878D82A}">
                    <a16:rowId xmlns:a16="http://schemas.microsoft.com/office/drawing/2014/main" val="1117486750"/>
                  </a:ext>
                </a:extLst>
              </a:tr>
            </a:tbl>
          </a:graphicData>
        </a:graphic>
      </p:graphicFrame>
      <p:graphicFrame>
        <p:nvGraphicFramePr>
          <p:cNvPr id="15" name="Table 14">
            <a:extLst>
              <a:ext uri="{FF2B5EF4-FFF2-40B4-BE49-F238E27FC236}">
                <a16:creationId xmlns:a16="http://schemas.microsoft.com/office/drawing/2014/main" id="{57611F37-5D31-4E6B-AE45-A6EC9C162A84}"/>
              </a:ext>
            </a:extLst>
          </p:cNvPr>
          <p:cNvGraphicFramePr>
            <a:graphicFrameLocks noGrp="1"/>
          </p:cNvGraphicFramePr>
          <p:nvPr/>
        </p:nvGraphicFramePr>
        <p:xfrm>
          <a:off x="1400406" y="3331991"/>
          <a:ext cx="2737962" cy="1295400"/>
        </p:xfrm>
        <a:graphic>
          <a:graphicData uri="http://schemas.openxmlformats.org/drawingml/2006/table">
            <a:tbl>
              <a:tblPr firstRow="1" bandRow="1">
                <a:tableStyleId>{5940675A-B579-460E-94D1-54222C63F5DA}</a:tableStyleId>
              </a:tblPr>
              <a:tblGrid>
                <a:gridCol w="1465342">
                  <a:extLst>
                    <a:ext uri="{9D8B030D-6E8A-4147-A177-3AD203B41FA5}">
                      <a16:colId xmlns:a16="http://schemas.microsoft.com/office/drawing/2014/main" val="1645733579"/>
                    </a:ext>
                  </a:extLst>
                </a:gridCol>
                <a:gridCol w="1272620">
                  <a:extLst>
                    <a:ext uri="{9D8B030D-6E8A-4147-A177-3AD203B41FA5}">
                      <a16:colId xmlns:a16="http://schemas.microsoft.com/office/drawing/2014/main" val="2508803130"/>
                    </a:ext>
                  </a:extLst>
                </a:gridCol>
              </a:tblGrid>
              <a:tr h="147502">
                <a:tc>
                  <a:txBody>
                    <a:bodyPr/>
                    <a:lstStyle/>
                    <a:p>
                      <a:r>
                        <a:rPr lang="en-US" sz="1100" dirty="0"/>
                        <a:t>Latency in Updating</a:t>
                      </a:r>
                    </a:p>
                  </a:txBody>
                  <a:tcPr/>
                </a:tc>
                <a:tc>
                  <a:txBody>
                    <a:bodyPr/>
                    <a:lstStyle/>
                    <a:p>
                      <a:r>
                        <a:rPr lang="en-US" sz="1100" dirty="0"/>
                        <a:t>Critical</a:t>
                      </a:r>
                    </a:p>
                  </a:txBody>
                  <a:tcPr/>
                </a:tc>
                <a:extLst>
                  <a:ext uri="{0D108BD9-81ED-4DB2-BD59-A6C34878D82A}">
                    <a16:rowId xmlns:a16="http://schemas.microsoft.com/office/drawing/2014/main" val="3764925603"/>
                  </a:ext>
                </a:extLst>
              </a:tr>
              <a:tr h="147502">
                <a:tc>
                  <a:txBody>
                    <a:bodyPr/>
                    <a:lstStyle/>
                    <a:p>
                      <a:r>
                        <a:rPr lang="en-US" sz="1100" dirty="0"/>
                        <a:t>Latency in Execution</a:t>
                      </a:r>
                    </a:p>
                  </a:txBody>
                  <a:tcPr/>
                </a:tc>
                <a:tc>
                  <a:txBody>
                    <a:bodyPr/>
                    <a:lstStyle/>
                    <a:p>
                      <a:r>
                        <a:rPr lang="en-US" sz="1100" dirty="0"/>
                        <a:t>Medium Important</a:t>
                      </a:r>
                    </a:p>
                  </a:txBody>
                  <a:tcPr/>
                </a:tc>
                <a:extLst>
                  <a:ext uri="{0D108BD9-81ED-4DB2-BD59-A6C34878D82A}">
                    <a16:rowId xmlns:a16="http://schemas.microsoft.com/office/drawing/2014/main" val="1641379751"/>
                  </a:ext>
                </a:extLst>
              </a:tr>
              <a:tr h="147502">
                <a:tc>
                  <a:txBody>
                    <a:bodyPr/>
                    <a:lstStyle/>
                    <a:p>
                      <a:r>
                        <a:rPr lang="en-US" sz="1100" dirty="0"/>
                        <a:t>Cost of Operation</a:t>
                      </a:r>
                    </a:p>
                  </a:txBody>
                  <a:tcPr/>
                </a:tc>
                <a:tc>
                  <a:txBody>
                    <a:bodyPr/>
                    <a:lstStyle/>
                    <a:p>
                      <a:r>
                        <a:rPr lang="en-US" sz="1100" dirty="0"/>
                        <a:t>Important</a:t>
                      </a:r>
                    </a:p>
                  </a:txBody>
                  <a:tcPr/>
                </a:tc>
                <a:extLst>
                  <a:ext uri="{0D108BD9-81ED-4DB2-BD59-A6C34878D82A}">
                    <a16:rowId xmlns:a16="http://schemas.microsoft.com/office/drawing/2014/main" val="3148679613"/>
                  </a:ext>
                </a:extLst>
              </a:tr>
              <a:tr h="147502">
                <a:tc>
                  <a:txBody>
                    <a:bodyPr/>
                    <a:lstStyle/>
                    <a:p>
                      <a:r>
                        <a:rPr lang="en-US" sz="1100" dirty="0"/>
                        <a:t>Offline Operation</a:t>
                      </a:r>
                    </a:p>
                  </a:txBody>
                  <a:tcPr/>
                </a:tc>
                <a:tc>
                  <a:txBody>
                    <a:bodyPr/>
                    <a:lstStyle/>
                    <a:p>
                      <a:r>
                        <a:rPr lang="en-US" sz="1100" dirty="0"/>
                        <a:t>Not Important</a:t>
                      </a:r>
                    </a:p>
                  </a:txBody>
                  <a:tcPr/>
                </a:tc>
                <a:extLst>
                  <a:ext uri="{0D108BD9-81ED-4DB2-BD59-A6C34878D82A}">
                    <a16:rowId xmlns:a16="http://schemas.microsoft.com/office/drawing/2014/main" val="2255402793"/>
                  </a:ext>
                </a:extLst>
              </a:tr>
              <a:tr h="147502">
                <a:tc>
                  <a:txBody>
                    <a:bodyPr/>
                    <a:lstStyle/>
                    <a:p>
                      <a:r>
                        <a:rPr lang="en-US" sz="1100" dirty="0"/>
                        <a:t>Solution (?)</a:t>
                      </a:r>
                    </a:p>
                  </a:txBody>
                  <a:tcPr/>
                </a:tc>
                <a:tc>
                  <a:txBody>
                    <a:bodyPr/>
                    <a:lstStyle/>
                    <a:p>
                      <a:r>
                        <a:rPr lang="en-US" sz="1100" b="1" dirty="0"/>
                        <a:t>Hybrid (ALL)</a:t>
                      </a:r>
                    </a:p>
                  </a:txBody>
                  <a:tcPr/>
                </a:tc>
                <a:extLst>
                  <a:ext uri="{0D108BD9-81ED-4DB2-BD59-A6C34878D82A}">
                    <a16:rowId xmlns:a16="http://schemas.microsoft.com/office/drawing/2014/main" val="1117486750"/>
                  </a:ext>
                </a:extLst>
              </a:tr>
            </a:tbl>
          </a:graphicData>
        </a:graphic>
      </p:graphicFrame>
      <p:graphicFrame>
        <p:nvGraphicFramePr>
          <p:cNvPr id="17" name="Table 16">
            <a:extLst>
              <a:ext uri="{FF2B5EF4-FFF2-40B4-BE49-F238E27FC236}">
                <a16:creationId xmlns:a16="http://schemas.microsoft.com/office/drawing/2014/main" id="{B7B96BE8-5025-4296-96F9-F397595E4D03}"/>
              </a:ext>
            </a:extLst>
          </p:cNvPr>
          <p:cNvGraphicFramePr>
            <a:graphicFrameLocks noGrp="1"/>
          </p:cNvGraphicFramePr>
          <p:nvPr/>
        </p:nvGraphicFramePr>
        <p:xfrm>
          <a:off x="1400406" y="5186191"/>
          <a:ext cx="2737962" cy="1295400"/>
        </p:xfrm>
        <a:graphic>
          <a:graphicData uri="http://schemas.openxmlformats.org/drawingml/2006/table">
            <a:tbl>
              <a:tblPr firstRow="1" bandRow="1">
                <a:tableStyleId>{5940675A-B579-460E-94D1-54222C63F5DA}</a:tableStyleId>
              </a:tblPr>
              <a:tblGrid>
                <a:gridCol w="1465342">
                  <a:extLst>
                    <a:ext uri="{9D8B030D-6E8A-4147-A177-3AD203B41FA5}">
                      <a16:colId xmlns:a16="http://schemas.microsoft.com/office/drawing/2014/main" val="1645733579"/>
                    </a:ext>
                  </a:extLst>
                </a:gridCol>
                <a:gridCol w="1272620">
                  <a:extLst>
                    <a:ext uri="{9D8B030D-6E8A-4147-A177-3AD203B41FA5}">
                      <a16:colId xmlns:a16="http://schemas.microsoft.com/office/drawing/2014/main" val="2508803130"/>
                    </a:ext>
                  </a:extLst>
                </a:gridCol>
              </a:tblGrid>
              <a:tr h="147502">
                <a:tc>
                  <a:txBody>
                    <a:bodyPr/>
                    <a:lstStyle/>
                    <a:p>
                      <a:r>
                        <a:rPr lang="en-US" sz="1100" dirty="0"/>
                        <a:t>Latency in Updating</a:t>
                      </a:r>
                    </a:p>
                  </a:txBody>
                  <a:tcPr/>
                </a:tc>
                <a:tc>
                  <a:txBody>
                    <a:bodyPr/>
                    <a:lstStyle/>
                    <a:p>
                      <a:r>
                        <a:rPr lang="en-US" sz="1100" dirty="0"/>
                        <a:t>Medium Important</a:t>
                      </a:r>
                    </a:p>
                  </a:txBody>
                  <a:tcPr/>
                </a:tc>
                <a:extLst>
                  <a:ext uri="{0D108BD9-81ED-4DB2-BD59-A6C34878D82A}">
                    <a16:rowId xmlns:a16="http://schemas.microsoft.com/office/drawing/2014/main" val="3764925603"/>
                  </a:ext>
                </a:extLst>
              </a:tr>
              <a:tr h="147502">
                <a:tc>
                  <a:txBody>
                    <a:bodyPr/>
                    <a:lstStyle/>
                    <a:p>
                      <a:r>
                        <a:rPr lang="en-US" sz="1100" dirty="0"/>
                        <a:t>Latency in Execution</a:t>
                      </a:r>
                    </a:p>
                  </a:txBody>
                  <a:tcPr/>
                </a:tc>
                <a:tc>
                  <a:txBody>
                    <a:bodyPr/>
                    <a:lstStyle/>
                    <a:p>
                      <a:r>
                        <a:rPr lang="en-US" sz="1100" dirty="0"/>
                        <a:t>Very Important</a:t>
                      </a:r>
                    </a:p>
                  </a:txBody>
                  <a:tcPr/>
                </a:tc>
                <a:extLst>
                  <a:ext uri="{0D108BD9-81ED-4DB2-BD59-A6C34878D82A}">
                    <a16:rowId xmlns:a16="http://schemas.microsoft.com/office/drawing/2014/main" val="1641379751"/>
                  </a:ext>
                </a:extLst>
              </a:tr>
              <a:tr h="147502">
                <a:tc>
                  <a:txBody>
                    <a:bodyPr/>
                    <a:lstStyle/>
                    <a:p>
                      <a:r>
                        <a:rPr lang="en-US" sz="1100" dirty="0"/>
                        <a:t>Cost of Operation</a:t>
                      </a:r>
                    </a:p>
                  </a:txBody>
                  <a:tcPr/>
                </a:tc>
                <a:tc>
                  <a:txBody>
                    <a:bodyPr/>
                    <a:lstStyle/>
                    <a:p>
                      <a:r>
                        <a:rPr lang="en-US" sz="1100" dirty="0"/>
                        <a:t>Very Important</a:t>
                      </a:r>
                    </a:p>
                  </a:txBody>
                  <a:tcPr/>
                </a:tc>
                <a:extLst>
                  <a:ext uri="{0D108BD9-81ED-4DB2-BD59-A6C34878D82A}">
                    <a16:rowId xmlns:a16="http://schemas.microsoft.com/office/drawing/2014/main" val="3148679613"/>
                  </a:ext>
                </a:extLst>
              </a:tr>
              <a:tr h="147502">
                <a:tc>
                  <a:txBody>
                    <a:bodyPr/>
                    <a:lstStyle/>
                    <a:p>
                      <a:r>
                        <a:rPr lang="en-US" sz="1100" dirty="0"/>
                        <a:t>Offline Operation</a:t>
                      </a:r>
                    </a:p>
                  </a:txBody>
                  <a:tcPr/>
                </a:tc>
                <a:tc>
                  <a:txBody>
                    <a:bodyPr/>
                    <a:lstStyle/>
                    <a:p>
                      <a:r>
                        <a:rPr lang="en-US" sz="1100" dirty="0"/>
                        <a:t>Not Important</a:t>
                      </a:r>
                    </a:p>
                  </a:txBody>
                  <a:tcPr/>
                </a:tc>
                <a:extLst>
                  <a:ext uri="{0D108BD9-81ED-4DB2-BD59-A6C34878D82A}">
                    <a16:rowId xmlns:a16="http://schemas.microsoft.com/office/drawing/2014/main" val="2255402793"/>
                  </a:ext>
                </a:extLst>
              </a:tr>
              <a:tr h="147502">
                <a:tc>
                  <a:txBody>
                    <a:bodyPr/>
                    <a:lstStyle/>
                    <a:p>
                      <a:r>
                        <a:rPr lang="en-US" sz="1100" dirty="0"/>
                        <a:t>Solution (?)</a:t>
                      </a:r>
                    </a:p>
                  </a:txBody>
                  <a:tcPr/>
                </a:tc>
                <a:tc>
                  <a:txBody>
                    <a:bodyPr/>
                    <a:lstStyle/>
                    <a:p>
                      <a:r>
                        <a:rPr lang="en-US" sz="1100" b="1" dirty="0"/>
                        <a:t>Server / Backend</a:t>
                      </a:r>
                    </a:p>
                  </a:txBody>
                  <a:tcPr/>
                </a:tc>
                <a:extLst>
                  <a:ext uri="{0D108BD9-81ED-4DB2-BD59-A6C34878D82A}">
                    <a16:rowId xmlns:a16="http://schemas.microsoft.com/office/drawing/2014/main" val="1117486750"/>
                  </a:ext>
                </a:extLst>
              </a:tr>
            </a:tbl>
          </a:graphicData>
        </a:graphic>
      </p:graphicFrame>
      <p:graphicFrame>
        <p:nvGraphicFramePr>
          <p:cNvPr id="18" name="Table 17">
            <a:extLst>
              <a:ext uri="{FF2B5EF4-FFF2-40B4-BE49-F238E27FC236}">
                <a16:creationId xmlns:a16="http://schemas.microsoft.com/office/drawing/2014/main" id="{26336D23-42A4-42AB-821E-FD70CB609CDA}"/>
              </a:ext>
            </a:extLst>
          </p:cNvPr>
          <p:cNvGraphicFramePr>
            <a:graphicFrameLocks noGrp="1"/>
          </p:cNvGraphicFramePr>
          <p:nvPr/>
        </p:nvGraphicFramePr>
        <p:xfrm>
          <a:off x="6602432" y="1477791"/>
          <a:ext cx="2737962" cy="1295400"/>
        </p:xfrm>
        <a:graphic>
          <a:graphicData uri="http://schemas.openxmlformats.org/drawingml/2006/table">
            <a:tbl>
              <a:tblPr firstRow="1" bandRow="1">
                <a:tableStyleId>{5940675A-B579-460E-94D1-54222C63F5DA}</a:tableStyleId>
              </a:tblPr>
              <a:tblGrid>
                <a:gridCol w="1465342">
                  <a:extLst>
                    <a:ext uri="{9D8B030D-6E8A-4147-A177-3AD203B41FA5}">
                      <a16:colId xmlns:a16="http://schemas.microsoft.com/office/drawing/2014/main" val="1645733579"/>
                    </a:ext>
                  </a:extLst>
                </a:gridCol>
                <a:gridCol w="1272620">
                  <a:extLst>
                    <a:ext uri="{9D8B030D-6E8A-4147-A177-3AD203B41FA5}">
                      <a16:colId xmlns:a16="http://schemas.microsoft.com/office/drawing/2014/main" val="2508803130"/>
                    </a:ext>
                  </a:extLst>
                </a:gridCol>
              </a:tblGrid>
              <a:tr h="147502">
                <a:tc>
                  <a:txBody>
                    <a:bodyPr/>
                    <a:lstStyle/>
                    <a:p>
                      <a:r>
                        <a:rPr lang="en-US" sz="1100" dirty="0"/>
                        <a:t>Latency in Updating</a:t>
                      </a:r>
                    </a:p>
                  </a:txBody>
                  <a:tcPr/>
                </a:tc>
                <a:tc>
                  <a:txBody>
                    <a:bodyPr/>
                    <a:lstStyle/>
                    <a:p>
                      <a:r>
                        <a:rPr lang="en-US" sz="1100" dirty="0"/>
                        <a:t>Important</a:t>
                      </a:r>
                    </a:p>
                  </a:txBody>
                  <a:tcPr/>
                </a:tc>
                <a:extLst>
                  <a:ext uri="{0D108BD9-81ED-4DB2-BD59-A6C34878D82A}">
                    <a16:rowId xmlns:a16="http://schemas.microsoft.com/office/drawing/2014/main" val="3764925603"/>
                  </a:ext>
                </a:extLst>
              </a:tr>
              <a:tr h="147502">
                <a:tc>
                  <a:txBody>
                    <a:bodyPr/>
                    <a:lstStyle/>
                    <a:p>
                      <a:r>
                        <a:rPr lang="en-US" sz="1100" dirty="0"/>
                        <a:t>Latency in Execution</a:t>
                      </a:r>
                    </a:p>
                  </a:txBody>
                  <a:tcPr/>
                </a:tc>
                <a:tc>
                  <a:txBody>
                    <a:bodyPr/>
                    <a:lstStyle/>
                    <a:p>
                      <a:r>
                        <a:rPr lang="en-US" sz="1100" dirty="0"/>
                        <a:t>Critical</a:t>
                      </a:r>
                    </a:p>
                  </a:txBody>
                  <a:tcPr/>
                </a:tc>
                <a:extLst>
                  <a:ext uri="{0D108BD9-81ED-4DB2-BD59-A6C34878D82A}">
                    <a16:rowId xmlns:a16="http://schemas.microsoft.com/office/drawing/2014/main" val="1641379751"/>
                  </a:ext>
                </a:extLst>
              </a:tr>
              <a:tr h="147502">
                <a:tc>
                  <a:txBody>
                    <a:bodyPr/>
                    <a:lstStyle/>
                    <a:p>
                      <a:r>
                        <a:rPr lang="en-US" sz="1100" dirty="0"/>
                        <a:t>Cost of Operation</a:t>
                      </a:r>
                    </a:p>
                  </a:txBody>
                  <a:tcPr/>
                </a:tc>
                <a:tc>
                  <a:txBody>
                    <a:bodyPr/>
                    <a:lstStyle/>
                    <a:p>
                      <a:r>
                        <a:rPr lang="en-US" sz="1100" dirty="0"/>
                        <a:t>Important (?)</a:t>
                      </a:r>
                    </a:p>
                  </a:txBody>
                  <a:tcPr/>
                </a:tc>
                <a:extLst>
                  <a:ext uri="{0D108BD9-81ED-4DB2-BD59-A6C34878D82A}">
                    <a16:rowId xmlns:a16="http://schemas.microsoft.com/office/drawing/2014/main" val="3148679613"/>
                  </a:ext>
                </a:extLst>
              </a:tr>
              <a:tr h="147502">
                <a:tc>
                  <a:txBody>
                    <a:bodyPr/>
                    <a:lstStyle/>
                    <a:p>
                      <a:r>
                        <a:rPr lang="en-US" sz="1100" dirty="0"/>
                        <a:t>Offline Operation</a:t>
                      </a:r>
                    </a:p>
                  </a:txBody>
                  <a:tcPr/>
                </a:tc>
                <a:tc>
                  <a:txBody>
                    <a:bodyPr/>
                    <a:lstStyle/>
                    <a:p>
                      <a:r>
                        <a:rPr lang="en-US" sz="1100" dirty="0"/>
                        <a:t>Critical</a:t>
                      </a:r>
                    </a:p>
                  </a:txBody>
                  <a:tcPr/>
                </a:tc>
                <a:extLst>
                  <a:ext uri="{0D108BD9-81ED-4DB2-BD59-A6C34878D82A}">
                    <a16:rowId xmlns:a16="http://schemas.microsoft.com/office/drawing/2014/main" val="2255402793"/>
                  </a:ext>
                </a:extLst>
              </a:tr>
              <a:tr h="147502">
                <a:tc>
                  <a:txBody>
                    <a:bodyPr/>
                    <a:lstStyle/>
                    <a:p>
                      <a:r>
                        <a:rPr lang="en-US" sz="1100" dirty="0"/>
                        <a:t>Solution (?)</a:t>
                      </a:r>
                    </a:p>
                  </a:txBody>
                  <a:tcPr/>
                </a:tc>
                <a:tc>
                  <a:txBody>
                    <a:bodyPr/>
                    <a:lstStyle/>
                    <a:p>
                      <a:r>
                        <a:rPr lang="en-US" sz="1100" b="1" dirty="0"/>
                        <a:t>Client Centric</a:t>
                      </a:r>
                    </a:p>
                  </a:txBody>
                  <a:tcPr/>
                </a:tc>
                <a:extLst>
                  <a:ext uri="{0D108BD9-81ED-4DB2-BD59-A6C34878D82A}">
                    <a16:rowId xmlns:a16="http://schemas.microsoft.com/office/drawing/2014/main" val="1117486750"/>
                  </a:ext>
                </a:extLst>
              </a:tr>
            </a:tbl>
          </a:graphicData>
        </a:graphic>
      </p:graphicFrame>
      <p:graphicFrame>
        <p:nvGraphicFramePr>
          <p:cNvPr id="20" name="Table 19">
            <a:extLst>
              <a:ext uri="{FF2B5EF4-FFF2-40B4-BE49-F238E27FC236}">
                <a16:creationId xmlns:a16="http://schemas.microsoft.com/office/drawing/2014/main" id="{29DB0E62-C760-4834-B7BF-07362BD5D59C}"/>
              </a:ext>
            </a:extLst>
          </p:cNvPr>
          <p:cNvGraphicFramePr>
            <a:graphicFrameLocks noGrp="1"/>
          </p:cNvGraphicFramePr>
          <p:nvPr/>
        </p:nvGraphicFramePr>
        <p:xfrm>
          <a:off x="6602432" y="3327237"/>
          <a:ext cx="2737962" cy="1295400"/>
        </p:xfrm>
        <a:graphic>
          <a:graphicData uri="http://schemas.openxmlformats.org/drawingml/2006/table">
            <a:tbl>
              <a:tblPr firstRow="1" bandRow="1">
                <a:tableStyleId>{5940675A-B579-460E-94D1-54222C63F5DA}</a:tableStyleId>
              </a:tblPr>
              <a:tblGrid>
                <a:gridCol w="1465342">
                  <a:extLst>
                    <a:ext uri="{9D8B030D-6E8A-4147-A177-3AD203B41FA5}">
                      <a16:colId xmlns:a16="http://schemas.microsoft.com/office/drawing/2014/main" val="1645733579"/>
                    </a:ext>
                  </a:extLst>
                </a:gridCol>
                <a:gridCol w="1272620">
                  <a:extLst>
                    <a:ext uri="{9D8B030D-6E8A-4147-A177-3AD203B41FA5}">
                      <a16:colId xmlns:a16="http://schemas.microsoft.com/office/drawing/2014/main" val="2508803130"/>
                    </a:ext>
                  </a:extLst>
                </a:gridCol>
              </a:tblGrid>
              <a:tr h="147502">
                <a:tc>
                  <a:txBody>
                    <a:bodyPr/>
                    <a:lstStyle/>
                    <a:p>
                      <a:r>
                        <a:rPr lang="en-US" sz="1100" dirty="0"/>
                        <a:t>Latency in Updating</a:t>
                      </a:r>
                    </a:p>
                  </a:txBody>
                  <a:tcPr/>
                </a:tc>
                <a:tc>
                  <a:txBody>
                    <a:bodyPr/>
                    <a:lstStyle/>
                    <a:p>
                      <a:r>
                        <a:rPr lang="en-US" sz="1100" dirty="0"/>
                        <a:t>Slow Okay</a:t>
                      </a:r>
                    </a:p>
                  </a:txBody>
                  <a:tcPr/>
                </a:tc>
                <a:extLst>
                  <a:ext uri="{0D108BD9-81ED-4DB2-BD59-A6C34878D82A}">
                    <a16:rowId xmlns:a16="http://schemas.microsoft.com/office/drawing/2014/main" val="3764925603"/>
                  </a:ext>
                </a:extLst>
              </a:tr>
              <a:tr h="147502">
                <a:tc>
                  <a:txBody>
                    <a:bodyPr/>
                    <a:lstStyle/>
                    <a:p>
                      <a:r>
                        <a:rPr lang="en-US" sz="1100" dirty="0"/>
                        <a:t>Latency in Execution</a:t>
                      </a:r>
                    </a:p>
                  </a:txBody>
                  <a:tcPr/>
                </a:tc>
                <a:tc>
                  <a:txBody>
                    <a:bodyPr/>
                    <a:lstStyle/>
                    <a:p>
                      <a:r>
                        <a:rPr lang="en-US" sz="1100" dirty="0"/>
                        <a:t>Not Important</a:t>
                      </a:r>
                    </a:p>
                  </a:txBody>
                  <a:tcPr/>
                </a:tc>
                <a:extLst>
                  <a:ext uri="{0D108BD9-81ED-4DB2-BD59-A6C34878D82A}">
                    <a16:rowId xmlns:a16="http://schemas.microsoft.com/office/drawing/2014/main" val="1641379751"/>
                  </a:ext>
                </a:extLst>
              </a:tr>
              <a:tr h="147502">
                <a:tc>
                  <a:txBody>
                    <a:bodyPr/>
                    <a:lstStyle/>
                    <a:p>
                      <a:r>
                        <a:rPr lang="en-US" sz="1100" dirty="0"/>
                        <a:t>Cost of Operation</a:t>
                      </a:r>
                    </a:p>
                  </a:txBody>
                  <a:tcPr/>
                </a:tc>
                <a:tc>
                  <a:txBody>
                    <a:bodyPr/>
                    <a:lstStyle/>
                    <a:p>
                      <a:r>
                        <a:rPr lang="en-US" sz="1100" dirty="0"/>
                        <a:t>Important (?)</a:t>
                      </a:r>
                    </a:p>
                  </a:txBody>
                  <a:tcPr/>
                </a:tc>
                <a:extLst>
                  <a:ext uri="{0D108BD9-81ED-4DB2-BD59-A6C34878D82A}">
                    <a16:rowId xmlns:a16="http://schemas.microsoft.com/office/drawing/2014/main" val="3148679613"/>
                  </a:ext>
                </a:extLst>
              </a:tr>
              <a:tr h="147502">
                <a:tc>
                  <a:txBody>
                    <a:bodyPr/>
                    <a:lstStyle/>
                    <a:p>
                      <a:r>
                        <a:rPr lang="en-US" sz="1100" dirty="0"/>
                        <a:t>Offline Operation</a:t>
                      </a:r>
                    </a:p>
                  </a:txBody>
                  <a:tcPr/>
                </a:tc>
                <a:tc>
                  <a:txBody>
                    <a:bodyPr/>
                    <a:lstStyle/>
                    <a:p>
                      <a:r>
                        <a:rPr lang="en-US" sz="1100" dirty="0"/>
                        <a:t>Critical</a:t>
                      </a:r>
                    </a:p>
                  </a:txBody>
                  <a:tcPr/>
                </a:tc>
                <a:extLst>
                  <a:ext uri="{0D108BD9-81ED-4DB2-BD59-A6C34878D82A}">
                    <a16:rowId xmlns:a16="http://schemas.microsoft.com/office/drawing/2014/main" val="2255402793"/>
                  </a:ext>
                </a:extLst>
              </a:tr>
              <a:tr h="147502">
                <a:tc>
                  <a:txBody>
                    <a:bodyPr/>
                    <a:lstStyle/>
                    <a:p>
                      <a:r>
                        <a:rPr lang="en-US" sz="1100" dirty="0"/>
                        <a:t>Solution (?)</a:t>
                      </a:r>
                    </a:p>
                  </a:txBody>
                  <a:tcPr/>
                </a:tc>
                <a:tc>
                  <a:txBody>
                    <a:bodyPr/>
                    <a:lstStyle/>
                    <a:p>
                      <a:r>
                        <a:rPr lang="en-US" sz="1100" b="1" dirty="0"/>
                        <a:t>Backend (Cache)</a:t>
                      </a:r>
                    </a:p>
                  </a:txBody>
                  <a:tcPr/>
                </a:tc>
                <a:extLst>
                  <a:ext uri="{0D108BD9-81ED-4DB2-BD59-A6C34878D82A}">
                    <a16:rowId xmlns:a16="http://schemas.microsoft.com/office/drawing/2014/main" val="1117486750"/>
                  </a:ext>
                </a:extLst>
              </a:tr>
            </a:tbl>
          </a:graphicData>
        </a:graphic>
      </p:graphicFrame>
      <p:graphicFrame>
        <p:nvGraphicFramePr>
          <p:cNvPr id="21" name="Table 20">
            <a:extLst>
              <a:ext uri="{FF2B5EF4-FFF2-40B4-BE49-F238E27FC236}">
                <a16:creationId xmlns:a16="http://schemas.microsoft.com/office/drawing/2014/main" id="{24A5E93A-A60F-44E2-A292-33997DF9BE1B}"/>
              </a:ext>
            </a:extLst>
          </p:cNvPr>
          <p:cNvGraphicFramePr>
            <a:graphicFrameLocks noGrp="1"/>
          </p:cNvGraphicFramePr>
          <p:nvPr/>
        </p:nvGraphicFramePr>
        <p:xfrm>
          <a:off x="6602432" y="5136983"/>
          <a:ext cx="2737962" cy="1295400"/>
        </p:xfrm>
        <a:graphic>
          <a:graphicData uri="http://schemas.openxmlformats.org/drawingml/2006/table">
            <a:tbl>
              <a:tblPr firstRow="1" bandRow="1">
                <a:tableStyleId>{5940675A-B579-460E-94D1-54222C63F5DA}</a:tableStyleId>
              </a:tblPr>
              <a:tblGrid>
                <a:gridCol w="1465342">
                  <a:extLst>
                    <a:ext uri="{9D8B030D-6E8A-4147-A177-3AD203B41FA5}">
                      <a16:colId xmlns:a16="http://schemas.microsoft.com/office/drawing/2014/main" val="1645733579"/>
                    </a:ext>
                  </a:extLst>
                </a:gridCol>
                <a:gridCol w="1272620">
                  <a:extLst>
                    <a:ext uri="{9D8B030D-6E8A-4147-A177-3AD203B41FA5}">
                      <a16:colId xmlns:a16="http://schemas.microsoft.com/office/drawing/2014/main" val="2508803130"/>
                    </a:ext>
                  </a:extLst>
                </a:gridCol>
              </a:tblGrid>
              <a:tr h="147502">
                <a:tc>
                  <a:txBody>
                    <a:bodyPr/>
                    <a:lstStyle/>
                    <a:p>
                      <a:r>
                        <a:rPr lang="en-US" sz="1100" dirty="0"/>
                        <a:t>Latency in Updating</a:t>
                      </a:r>
                    </a:p>
                  </a:txBody>
                  <a:tcPr/>
                </a:tc>
                <a:tc>
                  <a:txBody>
                    <a:bodyPr/>
                    <a:lstStyle/>
                    <a:p>
                      <a:r>
                        <a:rPr lang="en-US" sz="1100" dirty="0"/>
                        <a:t>Slow Okay</a:t>
                      </a:r>
                    </a:p>
                  </a:txBody>
                  <a:tcPr/>
                </a:tc>
                <a:extLst>
                  <a:ext uri="{0D108BD9-81ED-4DB2-BD59-A6C34878D82A}">
                    <a16:rowId xmlns:a16="http://schemas.microsoft.com/office/drawing/2014/main" val="3764925603"/>
                  </a:ext>
                </a:extLst>
              </a:tr>
              <a:tr h="147502">
                <a:tc>
                  <a:txBody>
                    <a:bodyPr/>
                    <a:lstStyle/>
                    <a:p>
                      <a:r>
                        <a:rPr lang="en-US" sz="1100" dirty="0"/>
                        <a:t>Latency in Execution</a:t>
                      </a:r>
                    </a:p>
                  </a:txBody>
                  <a:tcPr/>
                </a:tc>
                <a:tc>
                  <a:txBody>
                    <a:bodyPr/>
                    <a:lstStyle/>
                    <a:p>
                      <a:r>
                        <a:rPr lang="en-US" sz="1100" dirty="0"/>
                        <a:t>Important</a:t>
                      </a:r>
                    </a:p>
                  </a:txBody>
                  <a:tcPr/>
                </a:tc>
                <a:extLst>
                  <a:ext uri="{0D108BD9-81ED-4DB2-BD59-A6C34878D82A}">
                    <a16:rowId xmlns:a16="http://schemas.microsoft.com/office/drawing/2014/main" val="1641379751"/>
                  </a:ext>
                </a:extLst>
              </a:tr>
              <a:tr h="147502">
                <a:tc>
                  <a:txBody>
                    <a:bodyPr/>
                    <a:lstStyle/>
                    <a:p>
                      <a:r>
                        <a:rPr lang="en-US" sz="1100" dirty="0"/>
                        <a:t>Cost of Operation</a:t>
                      </a:r>
                    </a:p>
                  </a:txBody>
                  <a:tcPr/>
                </a:tc>
                <a:tc>
                  <a:txBody>
                    <a:bodyPr/>
                    <a:lstStyle/>
                    <a:p>
                      <a:r>
                        <a:rPr lang="en-US" sz="1100" dirty="0"/>
                        <a:t>Important (?)</a:t>
                      </a:r>
                    </a:p>
                  </a:txBody>
                  <a:tcPr/>
                </a:tc>
                <a:extLst>
                  <a:ext uri="{0D108BD9-81ED-4DB2-BD59-A6C34878D82A}">
                    <a16:rowId xmlns:a16="http://schemas.microsoft.com/office/drawing/2014/main" val="3148679613"/>
                  </a:ext>
                </a:extLst>
              </a:tr>
              <a:tr h="147502">
                <a:tc>
                  <a:txBody>
                    <a:bodyPr/>
                    <a:lstStyle/>
                    <a:p>
                      <a:r>
                        <a:rPr lang="en-US" sz="1100" dirty="0"/>
                        <a:t>Offline Operation</a:t>
                      </a:r>
                    </a:p>
                  </a:txBody>
                  <a:tcPr/>
                </a:tc>
                <a:tc>
                  <a:txBody>
                    <a:bodyPr/>
                    <a:lstStyle/>
                    <a:p>
                      <a:r>
                        <a:rPr lang="en-US" sz="1100" dirty="0"/>
                        <a:t>Important</a:t>
                      </a:r>
                    </a:p>
                  </a:txBody>
                  <a:tcPr/>
                </a:tc>
                <a:extLst>
                  <a:ext uri="{0D108BD9-81ED-4DB2-BD59-A6C34878D82A}">
                    <a16:rowId xmlns:a16="http://schemas.microsoft.com/office/drawing/2014/main" val="2255402793"/>
                  </a:ext>
                </a:extLst>
              </a:tr>
              <a:tr h="147502">
                <a:tc>
                  <a:txBody>
                    <a:bodyPr/>
                    <a:lstStyle/>
                    <a:p>
                      <a:r>
                        <a:rPr lang="en-US" sz="1100" dirty="0"/>
                        <a:t>Solution (?)</a:t>
                      </a:r>
                    </a:p>
                  </a:txBody>
                  <a:tcPr/>
                </a:tc>
                <a:tc>
                  <a:txBody>
                    <a:bodyPr/>
                    <a:lstStyle/>
                    <a:p>
                      <a:r>
                        <a:rPr lang="en-US" sz="1100" b="1" dirty="0"/>
                        <a:t>Server / Client</a:t>
                      </a:r>
                    </a:p>
                  </a:txBody>
                  <a:tcPr/>
                </a:tc>
                <a:extLst>
                  <a:ext uri="{0D108BD9-81ED-4DB2-BD59-A6C34878D82A}">
                    <a16:rowId xmlns:a16="http://schemas.microsoft.com/office/drawing/2014/main" val="1117486750"/>
                  </a:ext>
                </a:extLst>
              </a:tr>
            </a:tbl>
          </a:graphicData>
        </a:graphic>
      </p:graphicFrame>
      <p:sp>
        <p:nvSpPr>
          <p:cNvPr id="4" name="Rectangle 3">
            <a:extLst>
              <a:ext uri="{FF2B5EF4-FFF2-40B4-BE49-F238E27FC236}">
                <a16:creationId xmlns:a16="http://schemas.microsoft.com/office/drawing/2014/main" id="{748C91C7-73EA-408B-B871-2DE7B388336D}"/>
              </a:ext>
            </a:extLst>
          </p:cNvPr>
          <p:cNvSpPr/>
          <p:nvPr/>
        </p:nvSpPr>
        <p:spPr>
          <a:xfrm>
            <a:off x="2913088" y="2555834"/>
            <a:ext cx="916899" cy="164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C1BBA70-C741-477E-98B3-4752B0831272}"/>
              </a:ext>
            </a:extLst>
          </p:cNvPr>
          <p:cNvSpPr/>
          <p:nvPr/>
        </p:nvSpPr>
        <p:spPr>
          <a:xfrm>
            <a:off x="2913088" y="4427776"/>
            <a:ext cx="916899" cy="164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D664BF5-99EC-4D6C-82B0-90DFF416C067}"/>
              </a:ext>
            </a:extLst>
          </p:cNvPr>
          <p:cNvSpPr/>
          <p:nvPr/>
        </p:nvSpPr>
        <p:spPr>
          <a:xfrm>
            <a:off x="2913088" y="6267502"/>
            <a:ext cx="1089286" cy="164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6" name="Rectangle 15">
            <a:extLst>
              <a:ext uri="{FF2B5EF4-FFF2-40B4-BE49-F238E27FC236}">
                <a16:creationId xmlns:a16="http://schemas.microsoft.com/office/drawing/2014/main" id="{9B6711B8-CAC5-481C-9E30-124E1AD72C7E}"/>
              </a:ext>
            </a:extLst>
          </p:cNvPr>
          <p:cNvSpPr/>
          <p:nvPr/>
        </p:nvSpPr>
        <p:spPr>
          <a:xfrm>
            <a:off x="8167141" y="2576664"/>
            <a:ext cx="1089286" cy="164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9" name="Rectangle 18">
            <a:extLst>
              <a:ext uri="{FF2B5EF4-FFF2-40B4-BE49-F238E27FC236}">
                <a16:creationId xmlns:a16="http://schemas.microsoft.com/office/drawing/2014/main" id="{A2932662-6AC3-458A-B65D-FC21B8EFE7D8}"/>
              </a:ext>
            </a:extLst>
          </p:cNvPr>
          <p:cNvSpPr/>
          <p:nvPr/>
        </p:nvSpPr>
        <p:spPr>
          <a:xfrm>
            <a:off x="8167141" y="4430011"/>
            <a:ext cx="1089286" cy="164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2" name="Rectangle 21">
            <a:extLst>
              <a:ext uri="{FF2B5EF4-FFF2-40B4-BE49-F238E27FC236}">
                <a16:creationId xmlns:a16="http://schemas.microsoft.com/office/drawing/2014/main" id="{DAC2CA4B-E448-44CB-B533-F5C9DED87146}"/>
              </a:ext>
            </a:extLst>
          </p:cNvPr>
          <p:cNvSpPr/>
          <p:nvPr/>
        </p:nvSpPr>
        <p:spPr>
          <a:xfrm>
            <a:off x="8094688" y="6247252"/>
            <a:ext cx="1089286" cy="164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Tree>
    <p:extLst>
      <p:ext uri="{BB962C8B-B14F-4D97-AF65-F5344CB8AC3E}">
        <p14:creationId xmlns:p14="http://schemas.microsoft.com/office/powerpoint/2010/main" val="2801272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3">
                                            <p:txEl>
                                              <p:pRg st="6" end="6"/>
                                            </p:txEl>
                                          </p:spTgt>
                                        </p:tgtEl>
                                        <p:attrNameLst>
                                          <p:attrName>style.visibility</p:attrName>
                                        </p:attrNameLst>
                                      </p:cBhvr>
                                      <p:to>
                                        <p:strVal val="visible"/>
                                      </p:to>
                                    </p:set>
                                    <p:anim calcmode="lin" valueType="num">
                                      <p:cBhvr additive="base">
                                        <p:cTn id="11"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xEl>
                                              <p:pRg st="11" end="11"/>
                                            </p:txEl>
                                          </p:spTgt>
                                        </p:tgtEl>
                                        <p:attrNameLst>
                                          <p:attrName>style.visibility</p:attrName>
                                        </p:attrNameLst>
                                      </p:cBhvr>
                                      <p:to>
                                        <p:strVal val="visible"/>
                                      </p:to>
                                    </p:set>
                                    <p:anim calcmode="lin" valueType="num">
                                      <p:cBhvr additive="base">
                                        <p:cTn id="25" dur="500" fill="hold"/>
                                        <p:tgtEl>
                                          <p:spTgt spid="13">
                                            <p:txEl>
                                              <p:pRg st="11" end="1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
                                            <p:txEl>
                                              <p:pRg st="11" end="1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additive="base">
                                        <p:cTn id="29" dur="500" fill="hold"/>
                                        <p:tgtEl>
                                          <p:spTgt spid="17"/>
                                        </p:tgtEl>
                                        <p:attrNameLst>
                                          <p:attrName>ppt_x</p:attrName>
                                        </p:attrNameLst>
                                      </p:cBhvr>
                                      <p:tavLst>
                                        <p:tav tm="0">
                                          <p:val>
                                            <p:strVal val="#ppt_x"/>
                                          </p:val>
                                        </p:tav>
                                        <p:tav tm="100000">
                                          <p:val>
                                            <p:strVal val="#ppt_x"/>
                                          </p:val>
                                        </p:tav>
                                      </p:tavLst>
                                    </p:anim>
                                    <p:anim calcmode="lin" valueType="num">
                                      <p:cBhvr additive="base">
                                        <p:cTn id="3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anim calcmode="lin" valueType="num">
                                      <p:cBhvr additive="base">
                                        <p:cTn id="3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 calcmode="lin" valueType="num">
                                      <p:cBhvr additive="base">
                                        <p:cTn id="5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20"/>
                                        </p:tgtEl>
                                        <p:attrNameLst>
                                          <p:attrName>style.visibility</p:attrName>
                                        </p:attrNameLst>
                                      </p:cBhvr>
                                      <p:to>
                                        <p:strVal val="visible"/>
                                      </p:to>
                                    </p:set>
                                    <p:anim calcmode="lin" valueType="num">
                                      <p:cBhvr additive="base">
                                        <p:cTn id="57" dur="500" fill="hold"/>
                                        <p:tgtEl>
                                          <p:spTgt spid="20"/>
                                        </p:tgtEl>
                                        <p:attrNameLst>
                                          <p:attrName>ppt_x</p:attrName>
                                        </p:attrNameLst>
                                      </p:cBhvr>
                                      <p:tavLst>
                                        <p:tav tm="0">
                                          <p:val>
                                            <p:strVal val="#ppt_x"/>
                                          </p:val>
                                        </p:tav>
                                        <p:tav tm="100000">
                                          <p:val>
                                            <p:strVal val="#ppt_x"/>
                                          </p:val>
                                        </p:tav>
                                      </p:tavLst>
                                    </p:anim>
                                    <p:anim calcmode="lin" valueType="num">
                                      <p:cBhvr additive="base">
                                        <p:cTn id="5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P spid="14" grpId="0" animBg="1"/>
      <p:bldP spid="16" grpId="0" animBg="1"/>
      <p:bldP spid="19" grpId="0" animBg="1"/>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3DA0D-76C3-4419-BBBC-DCED34BB7B4F}"/>
              </a:ext>
            </a:extLst>
          </p:cNvPr>
          <p:cNvSpPr>
            <a:spLocks noGrp="1"/>
          </p:cNvSpPr>
          <p:nvPr>
            <p:ph type="title"/>
          </p:nvPr>
        </p:nvSpPr>
        <p:spPr/>
        <p:txBody>
          <a:bodyPr/>
          <a:lstStyle/>
          <a:p>
            <a:r>
              <a:rPr lang="en-US" dirty="0"/>
              <a:t>Deploying and Lighting Up (Online Evaluation)</a:t>
            </a:r>
          </a:p>
        </p:txBody>
      </p:sp>
      <p:sp>
        <p:nvSpPr>
          <p:cNvPr id="4" name="Content Placeholder 3">
            <a:extLst>
              <a:ext uri="{FF2B5EF4-FFF2-40B4-BE49-F238E27FC236}">
                <a16:creationId xmlns:a16="http://schemas.microsoft.com/office/drawing/2014/main" id="{57E20716-889A-450C-A0B4-1F86AC328420}"/>
              </a:ext>
            </a:extLst>
          </p:cNvPr>
          <p:cNvSpPr>
            <a:spLocks noGrp="1"/>
          </p:cNvSpPr>
          <p:nvPr>
            <p:ph sz="half" idx="1"/>
          </p:nvPr>
        </p:nvSpPr>
        <p:spPr/>
        <p:txBody>
          <a:bodyPr>
            <a:normAutofit fontScale="92500" lnSpcReduction="20000"/>
          </a:bodyPr>
          <a:lstStyle/>
          <a:p>
            <a:r>
              <a:rPr lang="en-US" dirty="0"/>
              <a:t>Single Deployment</a:t>
            </a:r>
          </a:p>
          <a:p>
            <a:pPr lvl="1"/>
            <a:r>
              <a:rPr lang="en-US" dirty="0"/>
              <a:t>All users see all updates ‘at once’</a:t>
            </a:r>
          </a:p>
          <a:p>
            <a:pPr lvl="1"/>
            <a:r>
              <a:rPr lang="en-US" dirty="0"/>
              <a:t>Simple</a:t>
            </a:r>
          </a:p>
          <a:p>
            <a:pPr lvl="1"/>
            <a:r>
              <a:rPr lang="en-US" dirty="0"/>
              <a:t>Relies on great offline tests</a:t>
            </a:r>
          </a:p>
          <a:p>
            <a:pPr lvl="1"/>
            <a:endParaRPr lang="en-US" dirty="0"/>
          </a:p>
          <a:p>
            <a:pPr lvl="1"/>
            <a:r>
              <a:rPr lang="en-US" dirty="0"/>
              <a:t>Risk of costly/hard-to-find mistakes.</a:t>
            </a:r>
          </a:p>
          <a:p>
            <a:endParaRPr lang="en-US" dirty="0"/>
          </a:p>
          <a:p>
            <a:r>
              <a:rPr lang="en-US" dirty="0"/>
              <a:t>Silent Intelligence</a:t>
            </a:r>
          </a:p>
          <a:p>
            <a:pPr lvl="1"/>
            <a:r>
              <a:rPr lang="en-US" dirty="0"/>
              <a:t>Run two versions at once</a:t>
            </a:r>
          </a:p>
          <a:p>
            <a:pPr lvl="1"/>
            <a:r>
              <a:rPr lang="en-US" dirty="0"/>
              <a:t>Ensure online is same as offline</a:t>
            </a:r>
          </a:p>
          <a:p>
            <a:pPr lvl="1"/>
            <a:r>
              <a:rPr lang="en-US" dirty="0"/>
              <a:t>Gives time to see ‘new’ contexts</a:t>
            </a:r>
          </a:p>
          <a:p>
            <a:pPr lvl="1"/>
            <a:endParaRPr lang="en-US" dirty="0"/>
          </a:p>
          <a:p>
            <a:pPr lvl="1"/>
            <a:r>
              <a:rPr lang="en-US" dirty="0"/>
              <a:t>Latency. No interactions.</a:t>
            </a:r>
          </a:p>
          <a:p>
            <a:pPr lvl="1"/>
            <a:endParaRPr lang="en-US" dirty="0"/>
          </a:p>
          <a:p>
            <a:endParaRPr lang="en-US" dirty="0"/>
          </a:p>
        </p:txBody>
      </p:sp>
      <p:sp>
        <p:nvSpPr>
          <p:cNvPr id="5" name="Content Placeholder 4">
            <a:extLst>
              <a:ext uri="{FF2B5EF4-FFF2-40B4-BE49-F238E27FC236}">
                <a16:creationId xmlns:a16="http://schemas.microsoft.com/office/drawing/2014/main" id="{80CDF0A2-DEC9-471F-B442-33A00E6D7162}"/>
              </a:ext>
            </a:extLst>
          </p:cNvPr>
          <p:cNvSpPr>
            <a:spLocks noGrp="1"/>
          </p:cNvSpPr>
          <p:nvPr>
            <p:ph sz="half" idx="2"/>
          </p:nvPr>
        </p:nvSpPr>
        <p:spPr/>
        <p:txBody>
          <a:bodyPr>
            <a:normAutofit fontScale="92500" lnSpcReduction="20000"/>
          </a:bodyPr>
          <a:lstStyle/>
          <a:p>
            <a:r>
              <a:rPr lang="en-US" dirty="0"/>
              <a:t>Controlled Rollout</a:t>
            </a:r>
          </a:p>
          <a:p>
            <a:pPr lvl="1"/>
            <a:r>
              <a:rPr lang="en-US" dirty="0"/>
              <a:t>Several live at once, transition slowly</a:t>
            </a:r>
          </a:p>
          <a:p>
            <a:pPr lvl="1"/>
            <a:r>
              <a:rPr lang="en-US" dirty="0"/>
              <a:t>Lets you observe user interactions</a:t>
            </a:r>
          </a:p>
          <a:p>
            <a:pPr lvl="1"/>
            <a:r>
              <a:rPr lang="en-US" dirty="0"/>
              <a:t>Overhead to build and manage</a:t>
            </a:r>
          </a:p>
          <a:p>
            <a:pPr lvl="1"/>
            <a:endParaRPr lang="en-US" dirty="0"/>
          </a:p>
          <a:p>
            <a:pPr lvl="1"/>
            <a:r>
              <a:rPr lang="en-US" dirty="0"/>
              <a:t>Adds latency.</a:t>
            </a:r>
          </a:p>
          <a:p>
            <a:pPr marL="0" indent="0">
              <a:buNone/>
            </a:pPr>
            <a:endParaRPr lang="en-US" dirty="0"/>
          </a:p>
          <a:p>
            <a:r>
              <a:rPr lang="en-US" dirty="0"/>
              <a:t>Flighting Intelligence (A/B test)</a:t>
            </a:r>
          </a:p>
          <a:p>
            <a:pPr lvl="1"/>
            <a:r>
              <a:rPr lang="en-US" dirty="0"/>
              <a:t>Deploy options, track till one better</a:t>
            </a:r>
          </a:p>
          <a:p>
            <a:pPr lvl="1"/>
            <a:r>
              <a:rPr lang="en-US" dirty="0"/>
              <a:t>Connects accuracy to true objective</a:t>
            </a:r>
          </a:p>
          <a:p>
            <a:pPr lvl="1"/>
            <a:r>
              <a:rPr lang="en-US" dirty="0"/>
              <a:t>Overhead to build and manage</a:t>
            </a:r>
          </a:p>
          <a:p>
            <a:pPr lvl="1"/>
            <a:endParaRPr lang="en-US" dirty="0"/>
          </a:p>
          <a:p>
            <a:pPr lvl="1"/>
            <a:r>
              <a:rPr lang="en-US" dirty="0"/>
              <a:t>Latency. Hard to confirm small gains.</a:t>
            </a:r>
          </a:p>
        </p:txBody>
      </p:sp>
    </p:spTree>
    <p:extLst>
      <p:ext uri="{BB962C8B-B14F-4D97-AF65-F5344CB8AC3E}">
        <p14:creationId xmlns:p14="http://schemas.microsoft.com/office/powerpoint/2010/main" val="656425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anim calcmode="lin" valueType="num">
                                      <p:cBhvr additive="base">
                                        <p:cTn id="1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 calcmode="lin" valueType="num">
                                      <p:cBhvr additive="base">
                                        <p:cTn id="1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 calcmode="lin" valueType="num">
                                      <p:cBhvr additive="base">
                                        <p:cTn id="1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2" end="12"/>
                                            </p:txEl>
                                          </p:spTgt>
                                        </p:tgtEl>
                                        <p:attrNameLst>
                                          <p:attrName>style.visibility</p:attrName>
                                        </p:attrNameLst>
                                      </p:cBhvr>
                                      <p:to>
                                        <p:strVal val="visible"/>
                                      </p:to>
                                    </p:set>
                                    <p:anim calcmode="lin" valueType="num">
                                      <p:cBhvr additive="base">
                                        <p:cTn id="2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anim calcmode="lin" valueType="num">
                                      <p:cBhvr additive="base">
                                        <p:cTn id="3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 calcmode="lin" valueType="num">
                                      <p:cBhvr additive="base">
                                        <p:cTn id="3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5">
                                            <p:txEl>
                                              <p:pRg st="3" end="3"/>
                                            </p:txEl>
                                          </p:spTgt>
                                        </p:tgtEl>
                                        <p:attrNameLst>
                                          <p:attrName>style.visibility</p:attrName>
                                        </p:attrNameLst>
                                      </p:cBhvr>
                                      <p:to>
                                        <p:strVal val="visible"/>
                                      </p:to>
                                    </p:set>
                                    <p:anim calcmode="lin" valueType="num">
                                      <p:cBhvr additive="base">
                                        <p:cTn id="4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5">
                                            <p:txEl>
                                              <p:pRg st="5" end="5"/>
                                            </p:txEl>
                                          </p:spTgt>
                                        </p:tgtEl>
                                        <p:attrNameLst>
                                          <p:attrName>style.visibility</p:attrName>
                                        </p:attrNameLst>
                                      </p:cBhvr>
                                      <p:to>
                                        <p:strVal val="visible"/>
                                      </p:to>
                                    </p:set>
                                    <p:anim calcmode="lin" valueType="num">
                                      <p:cBhvr additive="base">
                                        <p:cTn id="4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5">
                                            <p:txEl>
                                              <p:pRg st="7" end="7"/>
                                            </p:txEl>
                                          </p:spTgt>
                                        </p:tgtEl>
                                        <p:attrNameLst>
                                          <p:attrName>style.visibility</p:attrName>
                                        </p:attrNameLst>
                                      </p:cBhvr>
                                      <p:to>
                                        <p:strVal val="visible"/>
                                      </p:to>
                                    </p:set>
                                    <p:anim calcmode="lin" valueType="num">
                                      <p:cBhvr additive="base">
                                        <p:cTn id="5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5">
                                            <p:txEl>
                                              <p:pRg st="9" end="9"/>
                                            </p:txEl>
                                          </p:spTgt>
                                        </p:tgtEl>
                                        <p:attrNameLst>
                                          <p:attrName>style.visibility</p:attrName>
                                        </p:attrNameLst>
                                      </p:cBhvr>
                                      <p:to>
                                        <p:strVal val="visible"/>
                                      </p:to>
                                    </p:set>
                                    <p:anim calcmode="lin" valueType="num">
                                      <p:cBhvr additive="base">
                                        <p:cTn id="5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
                                            <p:txEl>
                                              <p:pRg st="9" end="9"/>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5">
                                            <p:txEl>
                                              <p:pRg st="10" end="10"/>
                                            </p:txEl>
                                          </p:spTgt>
                                        </p:tgtEl>
                                        <p:attrNameLst>
                                          <p:attrName>style.visibility</p:attrName>
                                        </p:attrNameLst>
                                      </p:cBhvr>
                                      <p:to>
                                        <p:strVal val="visible"/>
                                      </p:to>
                                    </p:set>
                                    <p:anim calcmode="lin" valueType="num">
                                      <p:cBhvr additive="base">
                                        <p:cTn id="6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 calcmode="lin" valueType="num">
                                      <p:cBhvr additive="base">
                                        <p:cTn id="67"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A5A45-89D0-49AB-AAF4-AE57A225F5B8}"/>
              </a:ext>
            </a:extLst>
          </p:cNvPr>
          <p:cNvSpPr>
            <a:spLocks noGrp="1"/>
          </p:cNvSpPr>
          <p:nvPr>
            <p:ph type="title"/>
          </p:nvPr>
        </p:nvSpPr>
        <p:spPr/>
        <p:txBody>
          <a:bodyPr/>
          <a:lstStyle/>
          <a:p>
            <a:r>
              <a:rPr lang="en-US" dirty="0"/>
              <a:t>Summary Ranking Based</a:t>
            </a:r>
          </a:p>
        </p:txBody>
      </p:sp>
      <p:sp>
        <p:nvSpPr>
          <p:cNvPr id="3" name="Content Placeholder 2">
            <a:extLst>
              <a:ext uri="{FF2B5EF4-FFF2-40B4-BE49-F238E27FC236}">
                <a16:creationId xmlns:a16="http://schemas.microsoft.com/office/drawing/2014/main" id="{53B94209-D49D-4385-8F72-99351DE87D32}"/>
              </a:ext>
            </a:extLst>
          </p:cNvPr>
          <p:cNvSpPr>
            <a:spLocks noGrp="1"/>
          </p:cNvSpPr>
          <p:nvPr>
            <p:ph sz="half" idx="1"/>
          </p:nvPr>
        </p:nvSpPr>
        <p:spPr>
          <a:xfrm>
            <a:off x="250371" y="1825625"/>
            <a:ext cx="5769429" cy="4351338"/>
          </a:xfrm>
        </p:spPr>
        <p:txBody>
          <a:bodyPr>
            <a:normAutofit fontScale="92500"/>
          </a:bodyPr>
          <a:lstStyle/>
          <a:p>
            <a:pPr marL="0" indent="0">
              <a:buNone/>
            </a:pPr>
            <a:endParaRPr lang="en-US" dirty="0"/>
          </a:p>
          <a:p>
            <a:r>
              <a:rPr lang="en-US" dirty="0"/>
              <a:t>Ranking sorts possible responses in the correct order based on a query</a:t>
            </a:r>
          </a:p>
          <a:p>
            <a:pPr marL="0" indent="0">
              <a:buNone/>
            </a:pPr>
            <a:endParaRPr lang="en-US" dirty="0"/>
          </a:p>
          <a:p>
            <a:r>
              <a:rPr lang="en-US" dirty="0"/>
              <a:t>Loss metrics for ranking include:</a:t>
            </a:r>
          </a:p>
          <a:p>
            <a:pPr lvl="1"/>
            <a:r>
              <a:rPr lang="en-US" sz="2000" dirty="0"/>
              <a:t>Mean Average Precision</a:t>
            </a:r>
          </a:p>
          <a:p>
            <a:pPr lvl="1"/>
            <a:r>
              <a:rPr lang="en-US" sz="2000"/>
              <a:t>Mean reciprocal rank</a:t>
            </a:r>
          </a:p>
          <a:p>
            <a:pPr lvl="1"/>
            <a:r>
              <a:rPr lang="en-US" sz="2000"/>
              <a:t>Precision </a:t>
            </a:r>
            <a:r>
              <a:rPr lang="en-US" sz="2000" dirty="0"/>
              <a:t>@k</a:t>
            </a:r>
          </a:p>
          <a:p>
            <a:pPr lvl="1"/>
            <a:r>
              <a:rPr lang="en-US" sz="2000" dirty="0"/>
              <a:t>Clickthrough rate</a:t>
            </a:r>
          </a:p>
          <a:p>
            <a:pPr lvl="1"/>
            <a:r>
              <a:rPr lang="en-US" sz="2000" dirty="0"/>
              <a:t>Outcomes</a:t>
            </a:r>
          </a:p>
          <a:p>
            <a:pPr lvl="1"/>
            <a:r>
              <a:rPr lang="en-US" sz="2000" dirty="0"/>
              <a:t>And more…</a:t>
            </a:r>
          </a:p>
        </p:txBody>
      </p:sp>
      <p:sp>
        <p:nvSpPr>
          <p:cNvPr id="4" name="Content Placeholder 3">
            <a:extLst>
              <a:ext uri="{FF2B5EF4-FFF2-40B4-BE49-F238E27FC236}">
                <a16:creationId xmlns:a16="http://schemas.microsoft.com/office/drawing/2014/main" id="{2C0CD543-A8B7-4B60-B710-A1D4F58C2369}"/>
              </a:ext>
            </a:extLst>
          </p:cNvPr>
          <p:cNvSpPr>
            <a:spLocks noGrp="1"/>
          </p:cNvSpPr>
          <p:nvPr>
            <p:ph sz="half" idx="2"/>
          </p:nvPr>
        </p:nvSpPr>
        <p:spPr/>
        <p:txBody>
          <a:bodyPr>
            <a:normAutofit fontScale="92500"/>
          </a:bodyPr>
          <a:lstStyle/>
          <a:p>
            <a:r>
              <a:rPr lang="en-US" dirty="0"/>
              <a:t>Choosing where your models lives can have a large impact on cost / effectiveness, options include:</a:t>
            </a:r>
          </a:p>
          <a:p>
            <a:pPr lvl="1"/>
            <a:r>
              <a:rPr lang="en-US" dirty="0"/>
              <a:t>Static</a:t>
            </a:r>
          </a:p>
          <a:p>
            <a:pPr lvl="1"/>
            <a:r>
              <a:rPr lang="en-US" dirty="0"/>
              <a:t>client side</a:t>
            </a:r>
          </a:p>
          <a:p>
            <a:pPr lvl="1"/>
            <a:r>
              <a:rPr lang="en-US" dirty="0"/>
              <a:t>server centric</a:t>
            </a:r>
          </a:p>
          <a:p>
            <a:pPr lvl="1"/>
            <a:r>
              <a:rPr lang="en-US" dirty="0"/>
              <a:t>back end</a:t>
            </a:r>
          </a:p>
          <a:p>
            <a:pPr lvl="1"/>
            <a:r>
              <a:rPr lang="en-US" dirty="0"/>
              <a:t>hybrid</a:t>
            </a:r>
          </a:p>
          <a:p>
            <a:pPr lvl="1"/>
            <a:endParaRPr lang="en-US" dirty="0"/>
          </a:p>
          <a:p>
            <a:r>
              <a:rPr lang="en-US" dirty="0"/>
              <a:t>Ranking can be used corpus centric or with a closed loop</a:t>
            </a:r>
          </a:p>
        </p:txBody>
      </p:sp>
    </p:spTree>
    <p:extLst>
      <p:ext uri="{BB962C8B-B14F-4D97-AF65-F5344CB8AC3E}">
        <p14:creationId xmlns:p14="http://schemas.microsoft.com/office/powerpoint/2010/main" val="81790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additive="base">
                                        <p:cTn id="2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 calcmode="lin" valueType="num">
                                      <p:cBhvr additive="base">
                                        <p:cTn id="3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1" end="1"/>
                                            </p:txEl>
                                          </p:spTgt>
                                        </p:tgtEl>
                                        <p:attrNameLst>
                                          <p:attrName>style.visibility</p:attrName>
                                        </p:attrNameLst>
                                      </p:cBhvr>
                                      <p:to>
                                        <p:strVal val="visible"/>
                                      </p:to>
                                    </p:set>
                                    <p:anim calcmode="lin" valueType="num">
                                      <p:cBhvr additive="base">
                                        <p:cTn id="4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
                                            <p:txEl>
                                              <p:pRg st="2" end="2"/>
                                            </p:txEl>
                                          </p:spTgt>
                                        </p:tgtEl>
                                        <p:attrNameLst>
                                          <p:attrName>style.visibility</p:attrName>
                                        </p:attrNameLst>
                                      </p:cBhvr>
                                      <p:to>
                                        <p:strVal val="visible"/>
                                      </p:to>
                                    </p:set>
                                    <p:anim calcmode="lin" valueType="num">
                                      <p:cBhvr additive="base">
                                        <p:cTn id="4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4">
                                            <p:txEl>
                                              <p:pRg st="3" end="3"/>
                                            </p:txEl>
                                          </p:spTgt>
                                        </p:tgtEl>
                                        <p:attrNameLst>
                                          <p:attrName>style.visibility</p:attrName>
                                        </p:attrNameLst>
                                      </p:cBhvr>
                                      <p:to>
                                        <p:strVal val="visible"/>
                                      </p:to>
                                    </p:set>
                                    <p:anim calcmode="lin" valueType="num">
                                      <p:cBhvr additive="base">
                                        <p:cTn id="4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4">
                                            <p:txEl>
                                              <p:pRg st="4" end="4"/>
                                            </p:txEl>
                                          </p:spTgt>
                                        </p:tgtEl>
                                        <p:attrNameLst>
                                          <p:attrName>style.visibility</p:attrName>
                                        </p:attrNameLst>
                                      </p:cBhvr>
                                      <p:to>
                                        <p:strVal val="visible"/>
                                      </p:to>
                                    </p:set>
                                    <p:anim calcmode="lin" valueType="num">
                                      <p:cBhvr additive="base">
                                        <p:cTn id="5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4">
                                            <p:txEl>
                                              <p:pRg st="5" end="5"/>
                                            </p:txEl>
                                          </p:spTgt>
                                        </p:tgtEl>
                                        <p:attrNameLst>
                                          <p:attrName>style.visibility</p:attrName>
                                        </p:attrNameLst>
                                      </p:cBhvr>
                                      <p:to>
                                        <p:strVal val="visible"/>
                                      </p:to>
                                    </p:set>
                                    <p:anim calcmode="lin" valueType="num">
                                      <p:cBhvr additive="base">
                                        <p:cTn id="5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4">
                                            <p:txEl>
                                              <p:pRg st="7" end="7"/>
                                            </p:txEl>
                                          </p:spTgt>
                                        </p:tgtEl>
                                        <p:attrNameLst>
                                          <p:attrName>style.visibility</p:attrName>
                                        </p:attrNameLst>
                                      </p:cBhvr>
                                      <p:to>
                                        <p:strVal val="visible"/>
                                      </p:to>
                                    </p:set>
                                    <p:anim calcmode="lin" valueType="num">
                                      <p:cBhvr additive="base">
                                        <p:cTn id="6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4C8D8-64D5-4B72-9F0B-B80C8A32FED0}"/>
              </a:ext>
            </a:extLst>
          </p:cNvPr>
          <p:cNvSpPr>
            <a:spLocks noGrp="1"/>
          </p:cNvSpPr>
          <p:nvPr>
            <p:ph type="title"/>
          </p:nvPr>
        </p:nvSpPr>
        <p:spPr>
          <a:xfrm>
            <a:off x="838200" y="54546"/>
            <a:ext cx="10515600" cy="765258"/>
          </a:xfrm>
        </p:spPr>
        <p:txBody>
          <a:bodyPr/>
          <a:lstStyle/>
          <a:p>
            <a:r>
              <a:rPr lang="en-US" dirty="0"/>
              <a:t>Setup for a ranking system</a:t>
            </a:r>
          </a:p>
        </p:txBody>
      </p:sp>
      <p:sp>
        <p:nvSpPr>
          <p:cNvPr id="3" name="Content Placeholder 2">
            <a:extLst>
              <a:ext uri="{FF2B5EF4-FFF2-40B4-BE49-F238E27FC236}">
                <a16:creationId xmlns:a16="http://schemas.microsoft.com/office/drawing/2014/main" id="{070B6CFE-7A45-4104-9EFF-3D868882778A}"/>
              </a:ext>
            </a:extLst>
          </p:cNvPr>
          <p:cNvSpPr>
            <a:spLocks noGrp="1"/>
          </p:cNvSpPr>
          <p:nvPr>
            <p:ph sz="half" idx="1"/>
          </p:nvPr>
        </p:nvSpPr>
        <p:spPr>
          <a:xfrm>
            <a:off x="522514" y="1405158"/>
            <a:ext cx="7772400" cy="5191585"/>
          </a:xfrm>
        </p:spPr>
        <p:txBody>
          <a:bodyPr>
            <a:normAutofit/>
          </a:bodyPr>
          <a:lstStyle/>
          <a:p>
            <a:r>
              <a:rPr lang="en-US" sz="2400" dirty="0"/>
              <a:t>Goal of Classification – find correct label</a:t>
            </a:r>
          </a:p>
          <a:p>
            <a:r>
              <a:rPr lang="en-US" sz="2400" dirty="0"/>
              <a:t>Goal of Regression – predict correct number</a:t>
            </a:r>
          </a:p>
          <a:p>
            <a:r>
              <a:rPr lang="en-US" sz="2400" dirty="0"/>
              <a:t>Goal of Ranking – sort samples in correct order</a:t>
            </a:r>
          </a:p>
          <a:p>
            <a:pPr lvl="1"/>
            <a:r>
              <a:rPr lang="en-US" sz="2000" dirty="0"/>
              <a:t>Pointwise – regression for relevance score</a:t>
            </a:r>
          </a:p>
          <a:p>
            <a:pPr lvl="1"/>
            <a:r>
              <a:rPr lang="en-US" sz="2000" dirty="0"/>
              <a:t>Pairwise – which response is better</a:t>
            </a:r>
          </a:p>
          <a:p>
            <a:pPr lvl="1"/>
            <a:r>
              <a:rPr lang="en-US" sz="2000" dirty="0"/>
              <a:t>Listwise – 1 to N ranking</a:t>
            </a:r>
          </a:p>
          <a:p>
            <a:pPr lvl="1"/>
            <a:endParaRPr lang="en-US" sz="2000" dirty="0"/>
          </a:p>
          <a:p>
            <a:r>
              <a:rPr lang="en-US" sz="2400" dirty="0"/>
              <a:t>Reasons for Ranking</a:t>
            </a:r>
          </a:p>
          <a:p>
            <a:pPr lvl="1"/>
            <a:r>
              <a:rPr lang="en-US" sz="2000" dirty="0"/>
              <a:t>Search Results</a:t>
            </a:r>
          </a:p>
          <a:p>
            <a:pPr lvl="1"/>
            <a:r>
              <a:rPr lang="en-US" sz="2000" dirty="0"/>
              <a:t>Ad Targeting</a:t>
            </a:r>
          </a:p>
          <a:p>
            <a:pPr lvl="1"/>
            <a:r>
              <a:rPr lang="en-US" sz="2000" dirty="0"/>
              <a:t>Movie recommendation</a:t>
            </a:r>
          </a:p>
          <a:p>
            <a:pPr lvl="1"/>
            <a:r>
              <a:rPr lang="en-US" sz="2000" dirty="0"/>
              <a:t>Skills for assistant</a:t>
            </a:r>
          </a:p>
          <a:p>
            <a:pPr lvl="1"/>
            <a:r>
              <a:rPr lang="en-US" sz="2000" dirty="0"/>
              <a:t>Designs</a:t>
            </a:r>
          </a:p>
          <a:p>
            <a:pPr lvl="1"/>
            <a:r>
              <a:rPr lang="en-US" sz="2000" dirty="0"/>
              <a:t>Digital Market place</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80C66286-4E6F-4926-8EB9-32E949FF519D}"/>
                  </a:ext>
                </a:extLst>
              </p:cNvPr>
              <p:cNvSpPr txBox="1"/>
              <p:nvPr/>
            </p:nvSpPr>
            <p:spPr>
              <a:xfrm>
                <a:off x="7162802" y="2843860"/>
                <a:ext cx="3151247" cy="4110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𝐹</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𝑞𝑢𝑒𝑟𝑦</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𝑖𝑡𝑒𝑚</m:t>
                              </m:r>
                            </m:sub>
                          </m:sSub>
                        </m:e>
                      </m:d>
                      <m:r>
                        <a:rPr lang="en-US" b="0" i="1" smtClean="0">
                          <a:latin typeface="Cambria Math" panose="02040503050406030204" pitchFamily="18" charset="0"/>
                        </a:rPr>
                        <m:t>=</m:t>
                      </m:r>
                      <m:r>
                        <a:rPr lang="en-US" b="0" i="1" smtClean="0">
                          <a:latin typeface="Cambria Math" panose="02040503050406030204" pitchFamily="18" charset="0"/>
                        </a:rPr>
                        <m:t>𝑟𝑒𝑙𝑒𝑣𝑎𝑛𝑐𝑒</m:t>
                      </m:r>
                    </m:oMath>
                  </m:oMathPara>
                </a14:m>
                <a:endParaRPr lang="en-US" dirty="0"/>
              </a:p>
            </p:txBody>
          </p:sp>
        </mc:Choice>
        <mc:Fallback xmlns="">
          <p:sp>
            <p:nvSpPr>
              <p:cNvPr id="6" name="TextBox 5">
                <a:extLst>
                  <a:ext uri="{FF2B5EF4-FFF2-40B4-BE49-F238E27FC236}">
                    <a16:creationId xmlns:a16="http://schemas.microsoft.com/office/drawing/2014/main" id="{80C66286-4E6F-4926-8EB9-32E949FF519D}"/>
                  </a:ext>
                </a:extLst>
              </p:cNvPr>
              <p:cNvSpPr txBox="1">
                <a:spLocks noRot="1" noChangeAspect="1" noMove="1" noResize="1" noEditPoints="1" noAdjustHandles="1" noChangeArrowheads="1" noChangeShapeType="1" noTextEdit="1"/>
              </p:cNvSpPr>
              <p:nvPr/>
            </p:nvSpPr>
            <p:spPr>
              <a:xfrm>
                <a:off x="7162802" y="2843860"/>
                <a:ext cx="3151247" cy="411010"/>
              </a:xfrm>
              <a:prstGeom prst="rect">
                <a:avLst/>
              </a:prstGeom>
              <a:blipFill>
                <a:blip r:embed="rId2"/>
                <a:stretch>
                  <a:fillRect b="-298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FDA63CC5-5FA8-43A4-BA20-A090346629BD}"/>
                  </a:ext>
                </a:extLst>
              </p:cNvPr>
              <p:cNvSpPr txBox="1"/>
              <p:nvPr/>
            </p:nvSpPr>
            <p:spPr>
              <a:xfrm>
                <a:off x="7162802" y="3857894"/>
                <a:ext cx="4844083" cy="4110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𝐹</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𝑞𝑢𝑒𝑟𝑦</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𝑖𝑡𝑒𝑚</m:t>
                              </m:r>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𝑖𝑡𝑒𝑚</m:t>
                              </m:r>
                              <m:r>
                                <a:rPr lang="en-US" b="0" i="1" smtClean="0">
                                  <a:latin typeface="Cambria Math" panose="02040503050406030204" pitchFamily="18" charset="0"/>
                                </a:rPr>
                                <m:t>2</m:t>
                              </m:r>
                            </m:sub>
                          </m:sSub>
                          <m:r>
                            <a:rPr lang="en-US" b="0" i="1" smtClean="0">
                              <a:latin typeface="Cambria Math" panose="02040503050406030204" pitchFamily="18" charset="0"/>
                            </a:rPr>
                            <m:t> </m:t>
                          </m:r>
                        </m:e>
                      </m:d>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𝑖𝑡𝑒𝑚</m:t>
                          </m:r>
                          <m:r>
                            <a:rPr lang="en-US" b="0" i="1" smtClean="0">
                              <a:latin typeface="Cambria Math" panose="02040503050406030204" pitchFamily="18" charset="0"/>
                            </a:rPr>
                            <m:t>1</m:t>
                          </m:r>
                        </m:sub>
                      </m:sSub>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h𝑖𝑔h𝑒𝑟</m:t>
                      </m:r>
                      <m:r>
                        <a:rPr lang="en-US" b="0" i="1" smtClean="0">
                          <a:latin typeface="Cambria Math" panose="02040503050406030204" pitchFamily="18" charset="0"/>
                        </a:rPr>
                        <m:t>)</m:t>
                      </m:r>
                    </m:oMath>
                  </m:oMathPara>
                </a14:m>
                <a:endParaRPr lang="en-US" dirty="0"/>
              </a:p>
            </p:txBody>
          </p:sp>
        </mc:Choice>
        <mc:Fallback xmlns="">
          <p:sp>
            <p:nvSpPr>
              <p:cNvPr id="7" name="TextBox 6">
                <a:extLst>
                  <a:ext uri="{FF2B5EF4-FFF2-40B4-BE49-F238E27FC236}">
                    <a16:creationId xmlns:a16="http://schemas.microsoft.com/office/drawing/2014/main" id="{FDA63CC5-5FA8-43A4-BA20-A090346629BD}"/>
                  </a:ext>
                </a:extLst>
              </p:cNvPr>
              <p:cNvSpPr txBox="1">
                <a:spLocks noRot="1" noChangeAspect="1" noMove="1" noResize="1" noEditPoints="1" noAdjustHandles="1" noChangeArrowheads="1" noChangeShapeType="1" noTextEdit="1"/>
              </p:cNvSpPr>
              <p:nvPr/>
            </p:nvSpPr>
            <p:spPr>
              <a:xfrm>
                <a:off x="7162802" y="3857894"/>
                <a:ext cx="4844083" cy="411010"/>
              </a:xfrm>
              <a:prstGeom prst="rect">
                <a:avLst/>
              </a:prstGeom>
              <a:blipFill>
                <a:blip r:embed="rId3"/>
                <a:stretch>
                  <a:fillRect b="-7463"/>
                </a:stretch>
              </a:blipFill>
            </p:spPr>
            <p:txBody>
              <a:bodyPr/>
              <a:lstStyle/>
              <a:p>
                <a:r>
                  <a:rPr lang="en-US">
                    <a:noFill/>
                  </a:rPr>
                  <a:t> </a:t>
                </a:r>
              </a:p>
            </p:txBody>
          </p:sp>
        </mc:Fallback>
      </mc:AlternateContent>
      <p:cxnSp>
        <p:nvCxnSpPr>
          <p:cNvPr id="9" name="Straight Connector 8">
            <a:extLst>
              <a:ext uri="{FF2B5EF4-FFF2-40B4-BE49-F238E27FC236}">
                <a16:creationId xmlns:a16="http://schemas.microsoft.com/office/drawing/2014/main" id="{3FE9BC39-A48C-4EA5-937C-26EEE54C4E5D}"/>
              </a:ext>
            </a:extLst>
          </p:cNvPr>
          <p:cNvCxnSpPr>
            <a:cxnSpLocks/>
            <a:endCxn id="6" idx="1"/>
          </p:cNvCxnSpPr>
          <p:nvPr/>
        </p:nvCxnSpPr>
        <p:spPr>
          <a:xfrm>
            <a:off x="5725886" y="2933274"/>
            <a:ext cx="1436916" cy="11609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B3EF5FD-CE79-4B91-8FE4-ED423436F734}"/>
              </a:ext>
            </a:extLst>
          </p:cNvPr>
          <p:cNvCxnSpPr>
            <a:cxnSpLocks/>
            <a:endCxn id="7" idx="1"/>
          </p:cNvCxnSpPr>
          <p:nvPr/>
        </p:nvCxnSpPr>
        <p:spPr>
          <a:xfrm>
            <a:off x="5029199" y="3254870"/>
            <a:ext cx="2133603" cy="80852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180A359-CD9D-4F30-B31F-91B792012E89}"/>
              </a:ext>
            </a:extLst>
          </p:cNvPr>
          <p:cNvCxnSpPr>
            <a:cxnSpLocks/>
            <a:endCxn id="20" idx="1"/>
          </p:cNvCxnSpPr>
          <p:nvPr/>
        </p:nvCxnSpPr>
        <p:spPr>
          <a:xfrm>
            <a:off x="3940629" y="3635829"/>
            <a:ext cx="3265716" cy="159276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18DE95C7-8CCC-4D6F-A093-13E4D9B8BA89}"/>
                  </a:ext>
                </a:extLst>
              </p:cNvPr>
              <p:cNvSpPr txBox="1"/>
              <p:nvPr/>
            </p:nvSpPr>
            <p:spPr>
              <a:xfrm>
                <a:off x="7206345" y="5023093"/>
                <a:ext cx="3341911" cy="4110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𝐹</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𝑞𝑢𝑒𝑟𝑦</m:t>
                              </m:r>
                            </m:sub>
                          </m:sSub>
                          <m:r>
                            <a:rPr lang="en-US" b="0" i="1" smtClean="0">
                              <a:latin typeface="Cambria Math" panose="02040503050406030204" pitchFamily="18" charset="0"/>
                            </a:rPr>
                            <m:t>, [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𝑖𝑡𝑒𝑚𝑠</m:t>
                              </m:r>
                            </m:sub>
                          </m:sSub>
                          <m:r>
                            <a:rPr lang="en-US" b="0" i="1" smtClean="0">
                              <a:latin typeface="Cambria Math" panose="02040503050406030204" pitchFamily="18" charset="0"/>
                            </a:rPr>
                            <m:t> ]</m:t>
                          </m:r>
                        </m:e>
                      </m:d>
                      <m:r>
                        <a:rPr lang="en-US" b="0" i="1" smtClean="0">
                          <a:latin typeface="Cambria Math" panose="02040503050406030204" pitchFamily="18" charset="0"/>
                        </a:rPr>
                        <m:t>=[ </m:t>
                      </m:r>
                      <m:r>
                        <a:rPr lang="en-US" b="0" i="1" smtClean="0">
                          <a:latin typeface="Cambria Math" panose="02040503050406030204" pitchFamily="18" charset="0"/>
                        </a:rPr>
                        <m:t>𝑠𝑐𝑜𝑟𝑒𝑠</m:t>
                      </m:r>
                      <m:r>
                        <a:rPr lang="en-US" b="0" i="1" smtClean="0">
                          <a:latin typeface="Cambria Math" panose="02040503050406030204" pitchFamily="18" charset="0"/>
                        </a:rPr>
                        <m:t> ]</m:t>
                      </m:r>
                    </m:oMath>
                  </m:oMathPara>
                </a14:m>
                <a:endParaRPr lang="en-US" dirty="0"/>
              </a:p>
            </p:txBody>
          </p:sp>
        </mc:Choice>
        <mc:Fallback xmlns="">
          <p:sp>
            <p:nvSpPr>
              <p:cNvPr id="20" name="TextBox 19">
                <a:extLst>
                  <a:ext uri="{FF2B5EF4-FFF2-40B4-BE49-F238E27FC236}">
                    <a16:creationId xmlns:a16="http://schemas.microsoft.com/office/drawing/2014/main" id="{18DE95C7-8CCC-4D6F-A093-13E4D9B8BA89}"/>
                  </a:ext>
                </a:extLst>
              </p:cNvPr>
              <p:cNvSpPr txBox="1">
                <a:spLocks noRot="1" noChangeAspect="1" noMove="1" noResize="1" noEditPoints="1" noAdjustHandles="1" noChangeArrowheads="1" noChangeShapeType="1" noTextEdit="1"/>
              </p:cNvSpPr>
              <p:nvPr/>
            </p:nvSpPr>
            <p:spPr>
              <a:xfrm>
                <a:off x="7206345" y="5023093"/>
                <a:ext cx="3341911" cy="411010"/>
              </a:xfrm>
              <a:prstGeom prst="rect">
                <a:avLst/>
              </a:prstGeom>
              <a:blipFill>
                <a:blip r:embed="rId4"/>
                <a:stretch>
                  <a:fillRect r="-547" b="-10448"/>
                </a:stretch>
              </a:blipFill>
            </p:spPr>
            <p:txBody>
              <a:bodyPr/>
              <a:lstStyle/>
              <a:p>
                <a:r>
                  <a:rPr lang="en-US">
                    <a:noFill/>
                  </a:rPr>
                  <a:t> </a:t>
                </a:r>
              </a:p>
            </p:txBody>
          </p:sp>
        </mc:Fallback>
      </mc:AlternateContent>
    </p:spTree>
    <p:extLst>
      <p:ext uri="{BB962C8B-B14F-4D97-AF65-F5344CB8AC3E}">
        <p14:creationId xmlns:p14="http://schemas.microsoft.com/office/powerpoint/2010/main" val="97713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500" fill="hold"/>
                                        <p:tgtEl>
                                          <p:spTgt spid="7"/>
                                        </p:tgtEl>
                                        <p:attrNameLst>
                                          <p:attrName>ppt_x</p:attrName>
                                        </p:attrNameLst>
                                      </p:cBhvr>
                                      <p:tavLst>
                                        <p:tav tm="0">
                                          <p:val>
                                            <p:strVal val="#ppt_x"/>
                                          </p:val>
                                        </p:tav>
                                        <p:tav tm="100000">
                                          <p:val>
                                            <p:strVal val="#ppt_x"/>
                                          </p:val>
                                        </p:tav>
                                      </p:tavLst>
                                    </p:anim>
                                    <p:anim calcmode="lin" valueType="num">
                                      <p:cBhvr additive="base">
                                        <p:cTn id="4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500" fill="hold"/>
                                        <p:tgtEl>
                                          <p:spTgt spid="14"/>
                                        </p:tgtEl>
                                        <p:attrNameLst>
                                          <p:attrName>ppt_x</p:attrName>
                                        </p:attrNameLst>
                                      </p:cBhvr>
                                      <p:tavLst>
                                        <p:tav tm="0">
                                          <p:val>
                                            <p:strVal val="#ppt_x"/>
                                          </p:val>
                                        </p:tav>
                                        <p:tav tm="100000">
                                          <p:val>
                                            <p:strVal val="#ppt_x"/>
                                          </p:val>
                                        </p:tav>
                                      </p:tavLst>
                                    </p:anim>
                                    <p:anim calcmode="lin" valueType="num">
                                      <p:cBhvr additive="base">
                                        <p:cTn id="46" dur="500" fill="hold"/>
                                        <p:tgtEl>
                                          <p:spTgt spid="14"/>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additive="base">
                                        <p:cTn id="49" dur="500" fill="hold"/>
                                        <p:tgtEl>
                                          <p:spTgt spid="20"/>
                                        </p:tgtEl>
                                        <p:attrNameLst>
                                          <p:attrName>ppt_x</p:attrName>
                                        </p:attrNameLst>
                                      </p:cBhvr>
                                      <p:tavLst>
                                        <p:tav tm="0">
                                          <p:val>
                                            <p:strVal val="#ppt_x"/>
                                          </p:val>
                                        </p:tav>
                                        <p:tav tm="100000">
                                          <p:val>
                                            <p:strVal val="#ppt_x"/>
                                          </p:val>
                                        </p:tav>
                                      </p:tavLst>
                                    </p:anim>
                                    <p:anim calcmode="lin" valueType="num">
                                      <p:cBhvr additive="base">
                                        <p:cTn id="5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 calcmode="lin" valueType="num">
                                      <p:cBhvr additive="base">
                                        <p:cTn id="5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3">
                                            <p:txEl>
                                              <p:pRg st="9" end="9"/>
                                            </p:txEl>
                                          </p:spTgt>
                                        </p:tgtEl>
                                        <p:attrNameLst>
                                          <p:attrName>style.visibility</p:attrName>
                                        </p:attrNameLst>
                                      </p:cBhvr>
                                      <p:to>
                                        <p:strVal val="visible"/>
                                      </p:to>
                                    </p:set>
                                    <p:anim calcmode="lin" valueType="num">
                                      <p:cBhvr additive="base">
                                        <p:cTn id="6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anim calcmode="lin" valueType="num">
                                      <p:cBhvr additive="base">
                                        <p:cTn id="7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 calcmode="lin" valueType="num">
                                      <p:cBhvr additive="base">
                                        <p:cTn id="7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3">
                                            <p:txEl>
                                              <p:pRg st="12" end="12"/>
                                            </p:txEl>
                                          </p:spTgt>
                                        </p:tgtEl>
                                        <p:attrNameLst>
                                          <p:attrName>style.visibility</p:attrName>
                                        </p:attrNameLst>
                                      </p:cBhvr>
                                      <p:to>
                                        <p:strVal val="visible"/>
                                      </p:to>
                                    </p:set>
                                    <p:anim calcmode="lin" valueType="num">
                                      <p:cBhvr additive="base">
                                        <p:cTn id="8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3">
                                            <p:txEl>
                                              <p:pRg st="13" end="13"/>
                                            </p:txEl>
                                          </p:spTgt>
                                        </p:tgtEl>
                                        <p:attrNameLst>
                                          <p:attrName>style.visibility</p:attrName>
                                        </p:attrNameLst>
                                      </p:cBhvr>
                                      <p:to>
                                        <p:strVal val="visible"/>
                                      </p:to>
                                    </p:set>
                                    <p:anim calcmode="lin" valueType="num">
                                      <p:cBhvr additive="base">
                                        <p:cTn id="8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2BF77873-EF1D-407D-AD54-38BA2546BE8F}"/>
              </a:ext>
            </a:extLst>
          </p:cNvPr>
          <p:cNvSpPr/>
          <p:nvPr/>
        </p:nvSpPr>
        <p:spPr>
          <a:xfrm>
            <a:off x="1225064" y="1725310"/>
            <a:ext cx="1963692" cy="1672478"/>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B8AD8C-1EEF-49FF-B397-3142AE744DEC}"/>
              </a:ext>
            </a:extLst>
          </p:cNvPr>
          <p:cNvSpPr>
            <a:spLocks noGrp="1"/>
          </p:cNvSpPr>
          <p:nvPr>
            <p:ph type="title"/>
          </p:nvPr>
        </p:nvSpPr>
        <p:spPr>
          <a:xfrm>
            <a:off x="238725" y="463407"/>
            <a:ext cx="3436544" cy="617771"/>
          </a:xfrm>
        </p:spPr>
        <p:txBody>
          <a:bodyPr>
            <a:normAutofit fontScale="90000"/>
          </a:bodyPr>
          <a:lstStyle/>
          <a:p>
            <a:r>
              <a:rPr lang="en-US" dirty="0"/>
              <a:t>Ranking Flow</a:t>
            </a:r>
          </a:p>
        </p:txBody>
      </p:sp>
      <p:pic>
        <p:nvPicPr>
          <p:cNvPr id="4" name="Picture 3">
            <a:extLst>
              <a:ext uri="{FF2B5EF4-FFF2-40B4-BE49-F238E27FC236}">
                <a16:creationId xmlns:a16="http://schemas.microsoft.com/office/drawing/2014/main" id="{8B020338-1915-45BE-9BBE-2DBFE5CC1FBE}"/>
              </a:ext>
            </a:extLst>
          </p:cNvPr>
          <p:cNvPicPr>
            <a:picLocks noChangeAspect="1"/>
          </p:cNvPicPr>
          <p:nvPr/>
        </p:nvPicPr>
        <p:blipFill>
          <a:blip r:embed="rId2">
            <a:extLst>
              <a:ext uri="{BEBA8EAE-BF5A-486C-A8C5-ECC9F3942E4B}">
                <a14:imgProps xmlns:a14="http://schemas.microsoft.com/office/drawing/2010/main">
                  <a14:imgLayer r:embed="rId3">
                    <a14:imgEffect>
                      <a14:artisticPencilGrayscale/>
                    </a14:imgEffect>
                  </a14:imgLayer>
                </a14:imgProps>
              </a:ext>
              <a:ext uri="{28A0092B-C50C-407E-A947-70E740481C1C}">
                <a14:useLocalDpi xmlns:a14="http://schemas.microsoft.com/office/drawing/2010/main" val="0"/>
              </a:ext>
            </a:extLst>
          </a:blip>
          <a:stretch>
            <a:fillRect/>
          </a:stretch>
        </p:blipFill>
        <p:spPr>
          <a:xfrm>
            <a:off x="9056100" y="2066832"/>
            <a:ext cx="810344" cy="837227"/>
          </a:xfrm>
          <a:prstGeom prst="rect">
            <a:avLst/>
          </a:prstGeom>
        </p:spPr>
      </p:pic>
      <p:cxnSp>
        <p:nvCxnSpPr>
          <p:cNvPr id="6" name="Straight Arrow Connector 5">
            <a:extLst>
              <a:ext uri="{FF2B5EF4-FFF2-40B4-BE49-F238E27FC236}">
                <a16:creationId xmlns:a16="http://schemas.microsoft.com/office/drawing/2014/main" id="{E679F24C-E3B8-4CE8-8D2E-21F0C40E47BF}"/>
              </a:ext>
            </a:extLst>
          </p:cNvPr>
          <p:cNvCxnSpPr>
            <a:cxnSpLocks/>
          </p:cNvCxnSpPr>
          <p:nvPr/>
        </p:nvCxnSpPr>
        <p:spPr>
          <a:xfrm flipH="1" flipV="1">
            <a:off x="7388686" y="2648536"/>
            <a:ext cx="1132114" cy="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AC69ED2B-7442-4497-B40C-EAEFE661066C}"/>
              </a:ext>
            </a:extLst>
          </p:cNvPr>
          <p:cNvCxnSpPr>
            <a:cxnSpLocks/>
          </p:cNvCxnSpPr>
          <p:nvPr/>
        </p:nvCxnSpPr>
        <p:spPr>
          <a:xfrm flipH="1">
            <a:off x="3234231" y="2663874"/>
            <a:ext cx="2381874" cy="952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BB8ADF0-0B4A-4F7D-9E18-4EA856481885}"/>
              </a:ext>
            </a:extLst>
          </p:cNvPr>
          <p:cNvSpPr txBox="1"/>
          <p:nvPr/>
        </p:nvSpPr>
        <p:spPr>
          <a:xfrm>
            <a:off x="7693486" y="2365507"/>
            <a:ext cx="762901" cy="369332"/>
          </a:xfrm>
          <a:prstGeom prst="rect">
            <a:avLst/>
          </a:prstGeom>
          <a:noFill/>
        </p:spPr>
        <p:txBody>
          <a:bodyPr wrap="none" rtlCol="0">
            <a:spAutoFit/>
          </a:bodyPr>
          <a:lstStyle/>
          <a:p>
            <a:r>
              <a:rPr lang="en-US" dirty="0"/>
              <a:t>Query</a:t>
            </a:r>
          </a:p>
        </p:txBody>
      </p:sp>
      <p:sp>
        <p:nvSpPr>
          <p:cNvPr id="11" name="TextBox 10">
            <a:extLst>
              <a:ext uri="{FF2B5EF4-FFF2-40B4-BE49-F238E27FC236}">
                <a16:creationId xmlns:a16="http://schemas.microsoft.com/office/drawing/2014/main" id="{4C669DD5-3F5F-47C6-8CE3-AEAC4B9B4B4C}"/>
              </a:ext>
            </a:extLst>
          </p:cNvPr>
          <p:cNvSpPr txBox="1"/>
          <p:nvPr/>
        </p:nvSpPr>
        <p:spPr>
          <a:xfrm>
            <a:off x="3680563" y="2319175"/>
            <a:ext cx="1501372" cy="646331"/>
          </a:xfrm>
          <a:prstGeom prst="rect">
            <a:avLst/>
          </a:prstGeom>
          <a:noFill/>
        </p:spPr>
        <p:txBody>
          <a:bodyPr wrap="none" rtlCol="0">
            <a:spAutoFit/>
          </a:bodyPr>
          <a:lstStyle/>
          <a:p>
            <a:pPr algn="ctr"/>
            <a:r>
              <a:rPr lang="en-US" dirty="0"/>
              <a:t>Query</a:t>
            </a:r>
          </a:p>
          <a:p>
            <a:pPr algn="ctr"/>
            <a:r>
              <a:rPr lang="en-US" dirty="0"/>
              <a:t>Interpretation</a:t>
            </a:r>
          </a:p>
        </p:txBody>
      </p:sp>
      <p:sp>
        <p:nvSpPr>
          <p:cNvPr id="12" name="Cylinder 11">
            <a:extLst>
              <a:ext uri="{FF2B5EF4-FFF2-40B4-BE49-F238E27FC236}">
                <a16:creationId xmlns:a16="http://schemas.microsoft.com/office/drawing/2014/main" id="{B58D5FF4-9177-4050-AE63-F331198861C2}"/>
              </a:ext>
            </a:extLst>
          </p:cNvPr>
          <p:cNvSpPr/>
          <p:nvPr/>
        </p:nvSpPr>
        <p:spPr>
          <a:xfrm>
            <a:off x="2302582" y="2033257"/>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A4D881E2-F073-417B-8137-1B6DB597EB03}"/>
              </a:ext>
            </a:extLst>
          </p:cNvPr>
          <p:cNvCxnSpPr>
            <a:cxnSpLocks/>
          </p:cNvCxnSpPr>
          <p:nvPr/>
        </p:nvCxnSpPr>
        <p:spPr>
          <a:xfrm>
            <a:off x="2176930" y="3558184"/>
            <a:ext cx="0" cy="970275"/>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835C8852-F7C8-4DE6-B68C-FFF56EDB5C51}"/>
              </a:ext>
            </a:extLst>
          </p:cNvPr>
          <p:cNvSpPr/>
          <p:nvPr/>
        </p:nvSpPr>
        <p:spPr>
          <a:xfrm>
            <a:off x="1105172" y="4745859"/>
            <a:ext cx="2100428" cy="1154202"/>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Ranker</a:t>
            </a:r>
          </a:p>
        </p:txBody>
      </p:sp>
      <p:cxnSp>
        <p:nvCxnSpPr>
          <p:cNvPr id="18" name="Straight Arrow Connector 17">
            <a:extLst>
              <a:ext uri="{FF2B5EF4-FFF2-40B4-BE49-F238E27FC236}">
                <a16:creationId xmlns:a16="http://schemas.microsoft.com/office/drawing/2014/main" id="{48147250-7347-4418-8F83-8AA26829D250}"/>
              </a:ext>
            </a:extLst>
          </p:cNvPr>
          <p:cNvCxnSpPr>
            <a:cxnSpLocks/>
          </p:cNvCxnSpPr>
          <p:nvPr/>
        </p:nvCxnSpPr>
        <p:spPr>
          <a:xfrm>
            <a:off x="3472542" y="5355772"/>
            <a:ext cx="4691742" cy="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36" name="Picture 35">
            <a:extLst>
              <a:ext uri="{FF2B5EF4-FFF2-40B4-BE49-F238E27FC236}">
                <a16:creationId xmlns:a16="http://schemas.microsoft.com/office/drawing/2014/main" id="{6ECFDA83-AF80-490E-9596-93E1798202C4}"/>
              </a:ext>
            </a:extLst>
          </p:cNvPr>
          <p:cNvPicPr>
            <a:picLocks noChangeAspect="1"/>
          </p:cNvPicPr>
          <p:nvPr/>
        </p:nvPicPr>
        <p:blipFill>
          <a:blip r:embed="rId4"/>
          <a:stretch>
            <a:fillRect/>
          </a:stretch>
        </p:blipFill>
        <p:spPr>
          <a:xfrm>
            <a:off x="8520801" y="4073078"/>
            <a:ext cx="1635570" cy="2139339"/>
          </a:xfrm>
          <a:prstGeom prst="rect">
            <a:avLst/>
          </a:prstGeom>
        </p:spPr>
      </p:pic>
      <p:sp>
        <p:nvSpPr>
          <p:cNvPr id="37" name="TextBox 36">
            <a:extLst>
              <a:ext uri="{FF2B5EF4-FFF2-40B4-BE49-F238E27FC236}">
                <a16:creationId xmlns:a16="http://schemas.microsoft.com/office/drawing/2014/main" id="{CF5DB212-6ABD-48E5-8830-A07088F8F3AA}"/>
              </a:ext>
            </a:extLst>
          </p:cNvPr>
          <p:cNvSpPr txBox="1"/>
          <p:nvPr/>
        </p:nvSpPr>
        <p:spPr>
          <a:xfrm>
            <a:off x="1411757" y="1706270"/>
            <a:ext cx="1538755" cy="369332"/>
          </a:xfrm>
          <a:prstGeom prst="rect">
            <a:avLst/>
          </a:prstGeom>
          <a:noFill/>
        </p:spPr>
        <p:txBody>
          <a:bodyPr wrap="none" rtlCol="0">
            <a:spAutoFit/>
          </a:bodyPr>
          <a:lstStyle/>
          <a:p>
            <a:pPr algn="ctr"/>
            <a:r>
              <a:rPr lang="en-US" dirty="0"/>
              <a:t>Query Engines</a:t>
            </a:r>
          </a:p>
        </p:txBody>
      </p:sp>
      <p:cxnSp>
        <p:nvCxnSpPr>
          <p:cNvPr id="41" name="Straight Arrow Connector 40">
            <a:extLst>
              <a:ext uri="{FF2B5EF4-FFF2-40B4-BE49-F238E27FC236}">
                <a16:creationId xmlns:a16="http://schemas.microsoft.com/office/drawing/2014/main" id="{00C3332B-8DE0-44D2-BDB8-61057D1A3523}"/>
              </a:ext>
            </a:extLst>
          </p:cNvPr>
          <p:cNvCxnSpPr>
            <a:cxnSpLocks/>
          </p:cNvCxnSpPr>
          <p:nvPr/>
        </p:nvCxnSpPr>
        <p:spPr>
          <a:xfrm>
            <a:off x="9461272" y="3146087"/>
            <a:ext cx="0" cy="62825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BA69C9E6-A9AE-46E9-B489-D144F71421D2}"/>
              </a:ext>
            </a:extLst>
          </p:cNvPr>
          <p:cNvSpPr txBox="1"/>
          <p:nvPr/>
        </p:nvSpPr>
        <p:spPr>
          <a:xfrm>
            <a:off x="8974769" y="3251594"/>
            <a:ext cx="973005" cy="369332"/>
          </a:xfrm>
          <a:prstGeom prst="rect">
            <a:avLst/>
          </a:prstGeom>
          <a:noFill/>
        </p:spPr>
        <p:txBody>
          <a:bodyPr wrap="square" rtlCol="0">
            <a:spAutoFit/>
          </a:bodyPr>
          <a:lstStyle/>
          <a:p>
            <a:r>
              <a:rPr lang="en-US" dirty="0"/>
              <a:t>Interact</a:t>
            </a:r>
          </a:p>
        </p:txBody>
      </p:sp>
      <p:pic>
        <p:nvPicPr>
          <p:cNvPr id="44" name="Picture 20" descr="Image result for google home image">
            <a:extLst>
              <a:ext uri="{FF2B5EF4-FFF2-40B4-BE49-F238E27FC236}">
                <a16:creationId xmlns:a16="http://schemas.microsoft.com/office/drawing/2014/main" id="{98E3FF6E-698E-4376-B7DD-726F6FEBC964}"/>
              </a:ext>
            </a:extLst>
          </p:cNvPr>
          <p:cNvPicPr>
            <a:picLocks noChangeAspect="1" noChangeArrowheads="1"/>
          </p:cNvPicPr>
          <p:nvPr/>
        </p:nvPicPr>
        <p:blipFill>
          <a:blip r:embed="rId5">
            <a:alphaModFix amt="90000"/>
            <a:extLst>
              <a:ext uri="{BEBA8EAE-BF5A-486C-A8C5-ECC9F3942E4B}">
                <a14:imgProps xmlns:a14="http://schemas.microsoft.com/office/drawing/2010/main">
                  <a14:imgLayer r:embed="rId6">
                    <a14:imgEffect>
                      <a14:artisticPencilGrayscale/>
                    </a14:imgEffect>
                  </a14:imgLayer>
                </a14:imgProps>
              </a:ext>
              <a:ext uri="{28A0092B-C50C-407E-A947-70E740481C1C}">
                <a14:useLocalDpi xmlns:a14="http://schemas.microsoft.com/office/drawing/2010/main" val="0"/>
              </a:ext>
            </a:extLst>
          </a:blip>
          <a:srcRect/>
          <a:stretch>
            <a:fillRect/>
          </a:stretch>
        </p:blipFill>
        <p:spPr bwMode="auto">
          <a:xfrm>
            <a:off x="5874117" y="1913945"/>
            <a:ext cx="1143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45" name="Cylinder 44">
            <a:extLst>
              <a:ext uri="{FF2B5EF4-FFF2-40B4-BE49-F238E27FC236}">
                <a16:creationId xmlns:a16="http://schemas.microsoft.com/office/drawing/2014/main" id="{E4CC6FEC-129A-413C-85D2-A1B66BDB7296}"/>
              </a:ext>
            </a:extLst>
          </p:cNvPr>
          <p:cNvSpPr/>
          <p:nvPr/>
        </p:nvSpPr>
        <p:spPr>
          <a:xfrm>
            <a:off x="1495249" y="2033257"/>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ylinder 45">
            <a:extLst>
              <a:ext uri="{FF2B5EF4-FFF2-40B4-BE49-F238E27FC236}">
                <a16:creationId xmlns:a16="http://schemas.microsoft.com/office/drawing/2014/main" id="{31259A54-A193-4BEF-A71D-2EB8C54086B8}"/>
              </a:ext>
            </a:extLst>
          </p:cNvPr>
          <p:cNvSpPr/>
          <p:nvPr/>
        </p:nvSpPr>
        <p:spPr>
          <a:xfrm>
            <a:off x="2319272" y="2687516"/>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Cylinder 46">
            <a:extLst>
              <a:ext uri="{FF2B5EF4-FFF2-40B4-BE49-F238E27FC236}">
                <a16:creationId xmlns:a16="http://schemas.microsoft.com/office/drawing/2014/main" id="{47774FCE-7158-4FF8-BAA8-66CF76CCE02D}"/>
              </a:ext>
            </a:extLst>
          </p:cNvPr>
          <p:cNvSpPr/>
          <p:nvPr/>
        </p:nvSpPr>
        <p:spPr>
          <a:xfrm>
            <a:off x="1491129" y="2679588"/>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5B3351FE-8ECB-406C-B68A-BFE73CBB25EB}"/>
              </a:ext>
            </a:extLst>
          </p:cNvPr>
          <p:cNvSpPr txBox="1"/>
          <p:nvPr/>
        </p:nvSpPr>
        <p:spPr>
          <a:xfrm>
            <a:off x="1690642" y="3620286"/>
            <a:ext cx="972574" cy="646331"/>
          </a:xfrm>
          <a:prstGeom prst="rect">
            <a:avLst/>
          </a:prstGeom>
          <a:noFill/>
        </p:spPr>
        <p:txBody>
          <a:bodyPr wrap="none" rtlCol="0">
            <a:spAutoFit/>
          </a:bodyPr>
          <a:lstStyle/>
          <a:p>
            <a:pPr algn="ctr"/>
            <a:r>
              <a:rPr lang="en-US" dirty="0"/>
              <a:t>Best</a:t>
            </a:r>
          </a:p>
          <a:p>
            <a:pPr algn="ctr"/>
            <a:r>
              <a:rPr lang="en-US" dirty="0"/>
              <a:t>Answers</a:t>
            </a:r>
          </a:p>
        </p:txBody>
      </p:sp>
      <p:sp>
        <p:nvSpPr>
          <p:cNvPr id="51" name="TextBox 50">
            <a:extLst>
              <a:ext uri="{FF2B5EF4-FFF2-40B4-BE49-F238E27FC236}">
                <a16:creationId xmlns:a16="http://schemas.microsoft.com/office/drawing/2014/main" id="{DCFBDCE8-1CBE-489C-A3E9-E509A99BD9FE}"/>
              </a:ext>
            </a:extLst>
          </p:cNvPr>
          <p:cNvSpPr txBox="1"/>
          <p:nvPr/>
        </p:nvSpPr>
        <p:spPr>
          <a:xfrm>
            <a:off x="9479697" y="271078"/>
            <a:ext cx="936154" cy="1477328"/>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Text</a:t>
            </a:r>
          </a:p>
          <a:p>
            <a:r>
              <a:rPr lang="en-US" dirty="0">
                <a:solidFill>
                  <a:schemeClr val="bg1">
                    <a:lumMod val="50000"/>
                  </a:schemeClr>
                </a:solidFill>
              </a:rPr>
              <a:t>Speech</a:t>
            </a:r>
          </a:p>
          <a:p>
            <a:r>
              <a:rPr lang="en-US" dirty="0">
                <a:solidFill>
                  <a:schemeClr val="bg1">
                    <a:lumMod val="50000"/>
                  </a:schemeClr>
                </a:solidFill>
              </a:rPr>
              <a:t>Movie</a:t>
            </a:r>
          </a:p>
          <a:p>
            <a:r>
              <a:rPr lang="en-US" dirty="0">
                <a:solidFill>
                  <a:schemeClr val="bg1">
                    <a:lumMod val="50000"/>
                  </a:schemeClr>
                </a:solidFill>
              </a:rPr>
              <a:t>Product</a:t>
            </a:r>
          </a:p>
          <a:p>
            <a:r>
              <a:rPr lang="en-US" dirty="0">
                <a:solidFill>
                  <a:schemeClr val="bg1">
                    <a:lumMod val="50000"/>
                  </a:schemeClr>
                </a:solidFill>
              </a:rPr>
              <a:t>Content</a:t>
            </a:r>
          </a:p>
        </p:txBody>
      </p:sp>
      <p:cxnSp>
        <p:nvCxnSpPr>
          <p:cNvPr id="53" name="Straight Connector 52">
            <a:extLst>
              <a:ext uri="{FF2B5EF4-FFF2-40B4-BE49-F238E27FC236}">
                <a16:creationId xmlns:a16="http://schemas.microsoft.com/office/drawing/2014/main" id="{DD70499B-B8B9-48B7-9E05-51DAF908DDE2}"/>
              </a:ext>
            </a:extLst>
          </p:cNvPr>
          <p:cNvCxnSpPr>
            <a:stCxn id="51" idx="1"/>
            <a:endCxn id="10" idx="0"/>
          </p:cNvCxnSpPr>
          <p:nvPr/>
        </p:nvCxnSpPr>
        <p:spPr>
          <a:xfrm flipH="1">
            <a:off x="8074937" y="1009742"/>
            <a:ext cx="1404760" cy="135576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713E7F49-6474-42F2-B71D-AEC26091E612}"/>
              </a:ext>
            </a:extLst>
          </p:cNvPr>
          <p:cNvSpPr txBox="1"/>
          <p:nvPr/>
        </p:nvSpPr>
        <p:spPr>
          <a:xfrm>
            <a:off x="6200532" y="894268"/>
            <a:ext cx="1744260" cy="369332"/>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Query Triggering</a:t>
            </a:r>
          </a:p>
        </p:txBody>
      </p:sp>
      <p:cxnSp>
        <p:nvCxnSpPr>
          <p:cNvPr id="55" name="Straight Connector 54">
            <a:extLst>
              <a:ext uri="{FF2B5EF4-FFF2-40B4-BE49-F238E27FC236}">
                <a16:creationId xmlns:a16="http://schemas.microsoft.com/office/drawing/2014/main" id="{55E4B24C-4AB9-489C-AAFE-6E731FD0DEF7}"/>
              </a:ext>
            </a:extLst>
          </p:cNvPr>
          <p:cNvCxnSpPr>
            <a:cxnSpLocks/>
            <a:stCxn id="54" idx="2"/>
          </p:cNvCxnSpPr>
          <p:nvPr/>
        </p:nvCxnSpPr>
        <p:spPr>
          <a:xfrm flipH="1">
            <a:off x="6662446" y="1263600"/>
            <a:ext cx="410216" cy="94154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046C3023-FF87-4180-BD9F-8ECD690CD3C1}"/>
              </a:ext>
            </a:extLst>
          </p:cNvPr>
          <p:cNvSpPr txBox="1"/>
          <p:nvPr/>
        </p:nvSpPr>
        <p:spPr>
          <a:xfrm>
            <a:off x="4136036" y="737288"/>
            <a:ext cx="1524135" cy="923330"/>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Topic</a:t>
            </a:r>
          </a:p>
          <a:p>
            <a:r>
              <a:rPr lang="en-US" dirty="0">
                <a:solidFill>
                  <a:schemeClr val="bg1">
                    <a:lumMod val="50000"/>
                  </a:schemeClr>
                </a:solidFill>
              </a:rPr>
              <a:t>Parameters</a:t>
            </a:r>
          </a:p>
          <a:p>
            <a:r>
              <a:rPr lang="en-US" dirty="0">
                <a:solidFill>
                  <a:schemeClr val="bg1">
                    <a:lumMod val="50000"/>
                  </a:schemeClr>
                </a:solidFill>
              </a:rPr>
              <a:t>Augmentation</a:t>
            </a:r>
          </a:p>
        </p:txBody>
      </p:sp>
      <p:cxnSp>
        <p:nvCxnSpPr>
          <p:cNvPr id="60" name="Straight Connector 59">
            <a:extLst>
              <a:ext uri="{FF2B5EF4-FFF2-40B4-BE49-F238E27FC236}">
                <a16:creationId xmlns:a16="http://schemas.microsoft.com/office/drawing/2014/main" id="{17DFB5A4-6EA4-41B2-9972-4BE7B0B0DF30}"/>
              </a:ext>
            </a:extLst>
          </p:cNvPr>
          <p:cNvCxnSpPr>
            <a:cxnSpLocks/>
            <a:stCxn id="59" idx="2"/>
            <a:endCxn id="11" idx="0"/>
          </p:cNvCxnSpPr>
          <p:nvPr/>
        </p:nvCxnSpPr>
        <p:spPr>
          <a:xfrm flipH="1">
            <a:off x="4431249" y="1660618"/>
            <a:ext cx="466855" cy="65855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F7913887-5670-473B-B67B-CF0C9AB7D301}"/>
              </a:ext>
            </a:extLst>
          </p:cNvPr>
          <p:cNvSpPr txBox="1"/>
          <p:nvPr/>
        </p:nvSpPr>
        <p:spPr>
          <a:xfrm>
            <a:off x="8487233" y="6148870"/>
            <a:ext cx="1702710" cy="369332"/>
          </a:xfrm>
          <a:prstGeom prst="rect">
            <a:avLst/>
          </a:prstGeom>
          <a:noFill/>
        </p:spPr>
        <p:txBody>
          <a:bodyPr wrap="none" rtlCol="0">
            <a:spAutoFit/>
          </a:bodyPr>
          <a:lstStyle/>
          <a:p>
            <a:pPr algn="ctr"/>
            <a:r>
              <a:rPr lang="en-US" dirty="0"/>
              <a:t>User Experience</a:t>
            </a:r>
          </a:p>
        </p:txBody>
      </p:sp>
      <p:sp>
        <p:nvSpPr>
          <p:cNvPr id="66" name="TextBox 65">
            <a:extLst>
              <a:ext uri="{FF2B5EF4-FFF2-40B4-BE49-F238E27FC236}">
                <a16:creationId xmlns:a16="http://schemas.microsoft.com/office/drawing/2014/main" id="{FAA1E7EC-3302-425E-8239-C9D21C5F2B47}"/>
              </a:ext>
            </a:extLst>
          </p:cNvPr>
          <p:cNvSpPr txBox="1"/>
          <p:nvPr/>
        </p:nvSpPr>
        <p:spPr>
          <a:xfrm>
            <a:off x="5111665" y="5027118"/>
            <a:ext cx="972574" cy="646331"/>
          </a:xfrm>
          <a:prstGeom prst="rect">
            <a:avLst/>
          </a:prstGeom>
          <a:noFill/>
        </p:spPr>
        <p:txBody>
          <a:bodyPr wrap="none" rtlCol="0">
            <a:spAutoFit/>
          </a:bodyPr>
          <a:lstStyle/>
          <a:p>
            <a:pPr algn="ctr"/>
            <a:r>
              <a:rPr lang="en-US" dirty="0"/>
              <a:t>Top N</a:t>
            </a:r>
          </a:p>
          <a:p>
            <a:pPr algn="ctr"/>
            <a:r>
              <a:rPr lang="en-US" dirty="0"/>
              <a:t>Answers</a:t>
            </a:r>
          </a:p>
        </p:txBody>
      </p:sp>
      <p:sp>
        <p:nvSpPr>
          <p:cNvPr id="69" name="TextBox 68">
            <a:extLst>
              <a:ext uri="{FF2B5EF4-FFF2-40B4-BE49-F238E27FC236}">
                <a16:creationId xmlns:a16="http://schemas.microsoft.com/office/drawing/2014/main" id="{A9E72BFE-24C4-4EDD-8B0A-2161D1AE8F9B}"/>
              </a:ext>
            </a:extLst>
          </p:cNvPr>
          <p:cNvSpPr txBox="1"/>
          <p:nvPr/>
        </p:nvSpPr>
        <p:spPr>
          <a:xfrm>
            <a:off x="3776696" y="3507324"/>
            <a:ext cx="2794996" cy="923330"/>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Task Specific Solutions</a:t>
            </a:r>
          </a:p>
          <a:p>
            <a:r>
              <a:rPr lang="en-US" dirty="0">
                <a:solidFill>
                  <a:schemeClr val="bg1">
                    <a:lumMod val="50000"/>
                  </a:schemeClr>
                </a:solidFill>
              </a:rPr>
              <a:t>Domain Specific Answers</a:t>
            </a:r>
          </a:p>
          <a:p>
            <a:r>
              <a:rPr lang="en-US" dirty="0">
                <a:solidFill>
                  <a:schemeClr val="bg1">
                    <a:lumMod val="50000"/>
                  </a:schemeClr>
                </a:solidFill>
              </a:rPr>
              <a:t>Focused (or Legacy) Indexes</a:t>
            </a:r>
          </a:p>
        </p:txBody>
      </p:sp>
      <p:cxnSp>
        <p:nvCxnSpPr>
          <p:cNvPr id="70" name="Straight Connector 69">
            <a:extLst>
              <a:ext uri="{FF2B5EF4-FFF2-40B4-BE49-F238E27FC236}">
                <a16:creationId xmlns:a16="http://schemas.microsoft.com/office/drawing/2014/main" id="{65AFC6EB-EED0-469D-9DD6-FF189A3562F1}"/>
              </a:ext>
            </a:extLst>
          </p:cNvPr>
          <p:cNvCxnSpPr>
            <a:cxnSpLocks/>
            <a:stCxn id="69" idx="1"/>
          </p:cNvCxnSpPr>
          <p:nvPr/>
        </p:nvCxnSpPr>
        <p:spPr>
          <a:xfrm flipH="1" flipV="1">
            <a:off x="3072350" y="3266745"/>
            <a:ext cx="704346" cy="70224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637D4C1A-523B-4909-8193-87E9D1F085F8}"/>
              </a:ext>
            </a:extLst>
          </p:cNvPr>
          <p:cNvSpPr txBox="1"/>
          <p:nvPr/>
        </p:nvSpPr>
        <p:spPr>
          <a:xfrm>
            <a:off x="3633574" y="6112646"/>
            <a:ext cx="4022286" cy="646331"/>
          </a:xfrm>
          <a:prstGeom prst="rect">
            <a:avLst/>
          </a:prstGeom>
          <a:noFill/>
          <a:ln>
            <a:solidFill>
              <a:schemeClr val="bg1">
                <a:lumMod val="50000"/>
              </a:schemeClr>
            </a:solidFill>
          </a:ln>
        </p:spPr>
        <p:txBody>
          <a:bodyPr wrap="square" rtlCol="0">
            <a:spAutoFit/>
          </a:bodyPr>
          <a:lstStyle/>
          <a:p>
            <a:r>
              <a:rPr lang="en-US" dirty="0">
                <a:solidFill>
                  <a:schemeClr val="bg1">
                    <a:lumMod val="50000"/>
                  </a:schemeClr>
                </a:solidFill>
              </a:rPr>
              <a:t>Maximize objective</a:t>
            </a:r>
          </a:p>
          <a:p>
            <a:r>
              <a:rPr lang="en-US" dirty="0">
                <a:solidFill>
                  <a:schemeClr val="bg1">
                    <a:lumMod val="50000"/>
                  </a:schemeClr>
                </a:solidFill>
              </a:rPr>
              <a:t>History, user, context, </a:t>
            </a:r>
            <a:r>
              <a:rPr lang="en-US" dirty="0" err="1">
                <a:solidFill>
                  <a:schemeClr val="bg1">
                    <a:lumMod val="50000"/>
                  </a:schemeClr>
                </a:solidFill>
              </a:rPr>
              <a:t>etc</a:t>
            </a:r>
            <a:r>
              <a:rPr lang="en-US" dirty="0">
                <a:solidFill>
                  <a:schemeClr val="bg1">
                    <a:lumMod val="50000"/>
                  </a:schemeClr>
                </a:solidFill>
              </a:rPr>
              <a:t>…</a:t>
            </a:r>
          </a:p>
        </p:txBody>
      </p:sp>
      <p:cxnSp>
        <p:nvCxnSpPr>
          <p:cNvPr id="74" name="Straight Connector 73">
            <a:extLst>
              <a:ext uri="{FF2B5EF4-FFF2-40B4-BE49-F238E27FC236}">
                <a16:creationId xmlns:a16="http://schemas.microsoft.com/office/drawing/2014/main" id="{50F67D60-1318-4427-9EE5-0FBB5416963B}"/>
              </a:ext>
            </a:extLst>
          </p:cNvPr>
          <p:cNvCxnSpPr>
            <a:cxnSpLocks/>
            <a:stCxn id="73" idx="1"/>
          </p:cNvCxnSpPr>
          <p:nvPr/>
        </p:nvCxnSpPr>
        <p:spPr>
          <a:xfrm flipH="1" flipV="1">
            <a:off x="3186894" y="5881011"/>
            <a:ext cx="446680" cy="55480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2BAE9B2C-2733-4EC6-92F5-7026592B93AD}"/>
              </a:ext>
            </a:extLst>
          </p:cNvPr>
          <p:cNvSpPr/>
          <p:nvPr/>
        </p:nvSpPr>
        <p:spPr>
          <a:xfrm>
            <a:off x="3827239" y="2873173"/>
            <a:ext cx="1204176" cy="369332"/>
          </a:xfrm>
          <a:prstGeom prst="rect">
            <a:avLst/>
          </a:prstGeom>
        </p:spPr>
        <p:txBody>
          <a:bodyPr wrap="none">
            <a:spAutoFit/>
          </a:bodyPr>
          <a:lstStyle/>
          <a:p>
            <a:r>
              <a:rPr lang="en-US" dirty="0"/>
              <a:t>&amp; Planning</a:t>
            </a:r>
          </a:p>
        </p:txBody>
      </p:sp>
    </p:spTree>
    <p:extLst>
      <p:ext uri="{BB962C8B-B14F-4D97-AF65-F5344CB8AC3E}">
        <p14:creationId xmlns:p14="http://schemas.microsoft.com/office/powerpoint/2010/main" val="391276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additive="base">
                                        <p:cTn id="7" dur="500" fill="hold"/>
                                        <p:tgtEl>
                                          <p:spTgt spid="53"/>
                                        </p:tgtEl>
                                        <p:attrNameLst>
                                          <p:attrName>ppt_x</p:attrName>
                                        </p:attrNameLst>
                                      </p:cBhvr>
                                      <p:tavLst>
                                        <p:tav tm="0">
                                          <p:val>
                                            <p:strVal val="#ppt_x"/>
                                          </p:val>
                                        </p:tav>
                                        <p:tav tm="100000">
                                          <p:val>
                                            <p:strVal val="#ppt_x"/>
                                          </p:val>
                                        </p:tav>
                                      </p:tavLst>
                                    </p:anim>
                                    <p:anim calcmode="lin" valueType="num">
                                      <p:cBhvr additive="base">
                                        <p:cTn id="8" dur="500" fill="hold"/>
                                        <p:tgtEl>
                                          <p:spTgt spid="5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additive="base">
                                        <p:cTn id="11" dur="500" fill="hold"/>
                                        <p:tgtEl>
                                          <p:spTgt spid="51"/>
                                        </p:tgtEl>
                                        <p:attrNameLst>
                                          <p:attrName>ppt_x</p:attrName>
                                        </p:attrNameLst>
                                      </p:cBhvr>
                                      <p:tavLst>
                                        <p:tav tm="0">
                                          <p:val>
                                            <p:strVal val="#ppt_x"/>
                                          </p:val>
                                        </p:tav>
                                        <p:tav tm="100000">
                                          <p:val>
                                            <p:strVal val="#ppt_x"/>
                                          </p:val>
                                        </p:tav>
                                      </p:tavLst>
                                    </p:anim>
                                    <p:anim calcmode="lin" valueType="num">
                                      <p:cBhvr additive="base">
                                        <p:cTn id="12"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additive="base">
                                        <p:cTn id="17" dur="500" fill="hold"/>
                                        <p:tgtEl>
                                          <p:spTgt spid="55"/>
                                        </p:tgtEl>
                                        <p:attrNameLst>
                                          <p:attrName>ppt_x</p:attrName>
                                        </p:attrNameLst>
                                      </p:cBhvr>
                                      <p:tavLst>
                                        <p:tav tm="0">
                                          <p:val>
                                            <p:strVal val="#ppt_x"/>
                                          </p:val>
                                        </p:tav>
                                        <p:tav tm="100000">
                                          <p:val>
                                            <p:strVal val="#ppt_x"/>
                                          </p:val>
                                        </p:tav>
                                      </p:tavLst>
                                    </p:anim>
                                    <p:anim calcmode="lin" valueType="num">
                                      <p:cBhvr additive="base">
                                        <p:cTn id="18" dur="500" fill="hold"/>
                                        <p:tgtEl>
                                          <p:spTgt spid="5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4"/>
                                        </p:tgtEl>
                                        <p:attrNameLst>
                                          <p:attrName>style.visibility</p:attrName>
                                        </p:attrNameLst>
                                      </p:cBhvr>
                                      <p:to>
                                        <p:strVal val="visible"/>
                                      </p:to>
                                    </p:set>
                                    <p:anim calcmode="lin" valueType="num">
                                      <p:cBhvr additive="base">
                                        <p:cTn id="21" dur="500" fill="hold"/>
                                        <p:tgtEl>
                                          <p:spTgt spid="54"/>
                                        </p:tgtEl>
                                        <p:attrNameLst>
                                          <p:attrName>ppt_x</p:attrName>
                                        </p:attrNameLst>
                                      </p:cBhvr>
                                      <p:tavLst>
                                        <p:tav tm="0">
                                          <p:val>
                                            <p:strVal val="#ppt_x"/>
                                          </p:val>
                                        </p:tav>
                                        <p:tav tm="100000">
                                          <p:val>
                                            <p:strVal val="#ppt_x"/>
                                          </p:val>
                                        </p:tav>
                                      </p:tavLst>
                                    </p:anim>
                                    <p:anim calcmode="lin" valueType="num">
                                      <p:cBhvr additive="base">
                                        <p:cTn id="22"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additive="base">
                                        <p:cTn id="35" dur="500" fill="hold"/>
                                        <p:tgtEl>
                                          <p:spTgt spid="60"/>
                                        </p:tgtEl>
                                        <p:attrNameLst>
                                          <p:attrName>ppt_x</p:attrName>
                                        </p:attrNameLst>
                                      </p:cBhvr>
                                      <p:tavLst>
                                        <p:tav tm="0">
                                          <p:val>
                                            <p:strVal val="#ppt_x"/>
                                          </p:val>
                                        </p:tav>
                                        <p:tav tm="100000">
                                          <p:val>
                                            <p:strVal val="#ppt_x"/>
                                          </p:val>
                                        </p:tav>
                                      </p:tavLst>
                                    </p:anim>
                                    <p:anim calcmode="lin" valueType="num">
                                      <p:cBhvr additive="base">
                                        <p:cTn id="36" dur="500" fill="hold"/>
                                        <p:tgtEl>
                                          <p:spTgt spid="6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9"/>
                                        </p:tgtEl>
                                        <p:attrNameLst>
                                          <p:attrName>style.visibility</p:attrName>
                                        </p:attrNameLst>
                                      </p:cBhvr>
                                      <p:to>
                                        <p:strVal val="visible"/>
                                      </p:to>
                                    </p:set>
                                    <p:anim calcmode="lin" valueType="num">
                                      <p:cBhvr additive="base">
                                        <p:cTn id="39" dur="500" fill="hold"/>
                                        <p:tgtEl>
                                          <p:spTgt spid="59"/>
                                        </p:tgtEl>
                                        <p:attrNameLst>
                                          <p:attrName>ppt_x</p:attrName>
                                        </p:attrNameLst>
                                      </p:cBhvr>
                                      <p:tavLst>
                                        <p:tav tm="0">
                                          <p:val>
                                            <p:strVal val="#ppt_x"/>
                                          </p:val>
                                        </p:tav>
                                        <p:tav tm="100000">
                                          <p:val>
                                            <p:strVal val="#ppt_x"/>
                                          </p:val>
                                        </p:tav>
                                      </p:tavLst>
                                    </p:anim>
                                    <p:anim calcmode="lin" valueType="num">
                                      <p:cBhvr additive="base">
                                        <p:cTn id="40"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47"/>
                                        </p:tgtEl>
                                        <p:attrNameLst>
                                          <p:attrName>style.visibility</p:attrName>
                                        </p:attrNameLst>
                                      </p:cBhvr>
                                      <p:to>
                                        <p:strVal val="visible"/>
                                      </p:to>
                                    </p:set>
                                    <p:anim calcmode="lin" valueType="num">
                                      <p:cBhvr additive="base">
                                        <p:cTn id="45" dur="500" fill="hold"/>
                                        <p:tgtEl>
                                          <p:spTgt spid="47"/>
                                        </p:tgtEl>
                                        <p:attrNameLst>
                                          <p:attrName>ppt_x</p:attrName>
                                        </p:attrNameLst>
                                      </p:cBhvr>
                                      <p:tavLst>
                                        <p:tav tm="0">
                                          <p:val>
                                            <p:strVal val="#ppt_x"/>
                                          </p:val>
                                        </p:tav>
                                        <p:tav tm="100000">
                                          <p:val>
                                            <p:strVal val="#ppt_x"/>
                                          </p:val>
                                        </p:tav>
                                      </p:tavLst>
                                    </p:anim>
                                    <p:anim calcmode="lin" valueType="num">
                                      <p:cBhvr additive="base">
                                        <p:cTn id="46" dur="500" fill="hold"/>
                                        <p:tgtEl>
                                          <p:spTgt spid="47"/>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6"/>
                                        </p:tgtEl>
                                        <p:attrNameLst>
                                          <p:attrName>style.visibility</p:attrName>
                                        </p:attrNameLst>
                                      </p:cBhvr>
                                      <p:to>
                                        <p:strVal val="visible"/>
                                      </p:to>
                                    </p:set>
                                    <p:anim calcmode="lin" valueType="num">
                                      <p:cBhvr additive="base">
                                        <p:cTn id="49" dur="500" fill="hold"/>
                                        <p:tgtEl>
                                          <p:spTgt spid="46"/>
                                        </p:tgtEl>
                                        <p:attrNameLst>
                                          <p:attrName>ppt_x</p:attrName>
                                        </p:attrNameLst>
                                      </p:cBhvr>
                                      <p:tavLst>
                                        <p:tav tm="0">
                                          <p:val>
                                            <p:strVal val="#ppt_x"/>
                                          </p:val>
                                        </p:tav>
                                        <p:tav tm="100000">
                                          <p:val>
                                            <p:strVal val="#ppt_x"/>
                                          </p:val>
                                        </p:tav>
                                      </p:tavLst>
                                    </p:anim>
                                    <p:anim calcmode="lin" valueType="num">
                                      <p:cBhvr additive="base">
                                        <p:cTn id="50" dur="500" fill="hold"/>
                                        <p:tgtEl>
                                          <p:spTgt spid="46"/>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additive="base">
                                        <p:cTn id="53" dur="500" fill="hold"/>
                                        <p:tgtEl>
                                          <p:spTgt spid="12"/>
                                        </p:tgtEl>
                                        <p:attrNameLst>
                                          <p:attrName>ppt_x</p:attrName>
                                        </p:attrNameLst>
                                      </p:cBhvr>
                                      <p:tavLst>
                                        <p:tav tm="0">
                                          <p:val>
                                            <p:strVal val="#ppt_x"/>
                                          </p:val>
                                        </p:tav>
                                        <p:tav tm="100000">
                                          <p:val>
                                            <p:strVal val="#ppt_x"/>
                                          </p:val>
                                        </p:tav>
                                      </p:tavLst>
                                    </p:anim>
                                    <p:anim calcmode="lin" valueType="num">
                                      <p:cBhvr additive="base">
                                        <p:cTn id="54" dur="500" fill="hold"/>
                                        <p:tgtEl>
                                          <p:spTgt spid="12"/>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5"/>
                                        </p:tgtEl>
                                        <p:attrNameLst>
                                          <p:attrName>style.visibility</p:attrName>
                                        </p:attrNameLst>
                                      </p:cBhvr>
                                      <p:to>
                                        <p:strVal val="visible"/>
                                      </p:to>
                                    </p:set>
                                    <p:anim calcmode="lin" valueType="num">
                                      <p:cBhvr additive="base">
                                        <p:cTn id="57" dur="500" fill="hold"/>
                                        <p:tgtEl>
                                          <p:spTgt spid="45"/>
                                        </p:tgtEl>
                                        <p:attrNameLst>
                                          <p:attrName>ppt_x</p:attrName>
                                        </p:attrNameLst>
                                      </p:cBhvr>
                                      <p:tavLst>
                                        <p:tav tm="0">
                                          <p:val>
                                            <p:strVal val="#ppt_x"/>
                                          </p:val>
                                        </p:tav>
                                        <p:tav tm="100000">
                                          <p:val>
                                            <p:strVal val="#ppt_x"/>
                                          </p:val>
                                        </p:tav>
                                      </p:tavLst>
                                    </p:anim>
                                    <p:anim calcmode="lin" valueType="num">
                                      <p:cBhvr additive="base">
                                        <p:cTn id="58" dur="500" fill="hold"/>
                                        <p:tgtEl>
                                          <p:spTgt spid="45"/>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37"/>
                                        </p:tgtEl>
                                        <p:attrNameLst>
                                          <p:attrName>style.visibility</p:attrName>
                                        </p:attrNameLst>
                                      </p:cBhvr>
                                      <p:to>
                                        <p:strVal val="visible"/>
                                      </p:to>
                                    </p:set>
                                    <p:anim calcmode="lin" valueType="num">
                                      <p:cBhvr additive="base">
                                        <p:cTn id="61" dur="500" fill="hold"/>
                                        <p:tgtEl>
                                          <p:spTgt spid="37"/>
                                        </p:tgtEl>
                                        <p:attrNameLst>
                                          <p:attrName>ppt_x</p:attrName>
                                        </p:attrNameLst>
                                      </p:cBhvr>
                                      <p:tavLst>
                                        <p:tav tm="0">
                                          <p:val>
                                            <p:strVal val="#ppt_x"/>
                                          </p:val>
                                        </p:tav>
                                        <p:tav tm="100000">
                                          <p:val>
                                            <p:strVal val="#ppt_x"/>
                                          </p:val>
                                        </p:tav>
                                      </p:tavLst>
                                    </p:anim>
                                    <p:anim calcmode="lin" valueType="num">
                                      <p:cBhvr additive="base">
                                        <p:cTn id="62" dur="500" fill="hold"/>
                                        <p:tgtEl>
                                          <p:spTgt spid="37"/>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67"/>
                                        </p:tgtEl>
                                        <p:attrNameLst>
                                          <p:attrName>style.visibility</p:attrName>
                                        </p:attrNameLst>
                                      </p:cBhvr>
                                      <p:to>
                                        <p:strVal val="visible"/>
                                      </p:to>
                                    </p:set>
                                    <p:anim calcmode="lin" valueType="num">
                                      <p:cBhvr additive="base">
                                        <p:cTn id="65" dur="500" fill="hold"/>
                                        <p:tgtEl>
                                          <p:spTgt spid="67"/>
                                        </p:tgtEl>
                                        <p:attrNameLst>
                                          <p:attrName>ppt_x</p:attrName>
                                        </p:attrNameLst>
                                      </p:cBhvr>
                                      <p:tavLst>
                                        <p:tav tm="0">
                                          <p:val>
                                            <p:strVal val="#ppt_x"/>
                                          </p:val>
                                        </p:tav>
                                        <p:tav tm="100000">
                                          <p:val>
                                            <p:strVal val="#ppt_x"/>
                                          </p:val>
                                        </p:tav>
                                      </p:tavLst>
                                    </p:anim>
                                    <p:anim calcmode="lin" valueType="num">
                                      <p:cBhvr additive="base">
                                        <p:cTn id="66" dur="500" fill="hold"/>
                                        <p:tgtEl>
                                          <p:spTgt spid="67"/>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3"/>
                                        </p:tgtEl>
                                        <p:attrNameLst>
                                          <p:attrName>style.visibility</p:attrName>
                                        </p:attrNameLst>
                                      </p:cBhvr>
                                      <p:to>
                                        <p:strVal val="visible"/>
                                      </p:to>
                                    </p:set>
                                    <p:anim calcmode="lin" valueType="num">
                                      <p:cBhvr additive="base">
                                        <p:cTn id="69" dur="500" fill="hold"/>
                                        <p:tgtEl>
                                          <p:spTgt spid="3"/>
                                        </p:tgtEl>
                                        <p:attrNameLst>
                                          <p:attrName>ppt_x</p:attrName>
                                        </p:attrNameLst>
                                      </p:cBhvr>
                                      <p:tavLst>
                                        <p:tav tm="0">
                                          <p:val>
                                            <p:strVal val="#ppt_x"/>
                                          </p:val>
                                        </p:tav>
                                        <p:tav tm="100000">
                                          <p:val>
                                            <p:strVal val="#ppt_x"/>
                                          </p:val>
                                        </p:tav>
                                      </p:tavLst>
                                    </p:anim>
                                    <p:anim calcmode="lin" valueType="num">
                                      <p:cBhvr additive="base">
                                        <p:cTn id="70" dur="500" fill="hold"/>
                                        <p:tgtEl>
                                          <p:spTgt spid="3"/>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70"/>
                                        </p:tgtEl>
                                        <p:attrNameLst>
                                          <p:attrName>style.visibility</p:attrName>
                                        </p:attrNameLst>
                                      </p:cBhvr>
                                      <p:to>
                                        <p:strVal val="visible"/>
                                      </p:to>
                                    </p:set>
                                    <p:anim calcmode="lin" valueType="num">
                                      <p:cBhvr additive="base">
                                        <p:cTn id="73" dur="500" fill="hold"/>
                                        <p:tgtEl>
                                          <p:spTgt spid="70"/>
                                        </p:tgtEl>
                                        <p:attrNameLst>
                                          <p:attrName>ppt_x</p:attrName>
                                        </p:attrNameLst>
                                      </p:cBhvr>
                                      <p:tavLst>
                                        <p:tav tm="0">
                                          <p:val>
                                            <p:strVal val="#ppt_x"/>
                                          </p:val>
                                        </p:tav>
                                        <p:tav tm="100000">
                                          <p:val>
                                            <p:strVal val="#ppt_x"/>
                                          </p:val>
                                        </p:tav>
                                      </p:tavLst>
                                    </p:anim>
                                    <p:anim calcmode="lin" valueType="num">
                                      <p:cBhvr additive="base">
                                        <p:cTn id="74" dur="500" fill="hold"/>
                                        <p:tgtEl>
                                          <p:spTgt spid="70"/>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69"/>
                                        </p:tgtEl>
                                        <p:attrNameLst>
                                          <p:attrName>style.visibility</p:attrName>
                                        </p:attrNameLst>
                                      </p:cBhvr>
                                      <p:to>
                                        <p:strVal val="visible"/>
                                      </p:to>
                                    </p:set>
                                    <p:anim calcmode="lin" valueType="num">
                                      <p:cBhvr additive="base">
                                        <p:cTn id="77" dur="500" fill="hold"/>
                                        <p:tgtEl>
                                          <p:spTgt spid="69"/>
                                        </p:tgtEl>
                                        <p:attrNameLst>
                                          <p:attrName>ppt_x</p:attrName>
                                        </p:attrNameLst>
                                      </p:cBhvr>
                                      <p:tavLst>
                                        <p:tav tm="0">
                                          <p:val>
                                            <p:strVal val="#ppt_x"/>
                                          </p:val>
                                        </p:tav>
                                        <p:tav tm="100000">
                                          <p:val>
                                            <p:strVal val="#ppt_x"/>
                                          </p:val>
                                        </p:tav>
                                      </p:tavLst>
                                    </p:anim>
                                    <p:anim calcmode="lin" valueType="num">
                                      <p:cBhvr additive="base">
                                        <p:cTn id="78" dur="500" fill="hold"/>
                                        <p:tgtEl>
                                          <p:spTgt spid="69"/>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49"/>
                                        </p:tgtEl>
                                        <p:attrNameLst>
                                          <p:attrName>style.visibility</p:attrName>
                                        </p:attrNameLst>
                                      </p:cBhvr>
                                      <p:to>
                                        <p:strVal val="visible"/>
                                      </p:to>
                                    </p:set>
                                    <p:anim calcmode="lin" valueType="num">
                                      <p:cBhvr additive="base">
                                        <p:cTn id="83" dur="500" fill="hold"/>
                                        <p:tgtEl>
                                          <p:spTgt spid="49"/>
                                        </p:tgtEl>
                                        <p:attrNameLst>
                                          <p:attrName>ppt_x</p:attrName>
                                        </p:attrNameLst>
                                      </p:cBhvr>
                                      <p:tavLst>
                                        <p:tav tm="0">
                                          <p:val>
                                            <p:strVal val="#ppt_x"/>
                                          </p:val>
                                        </p:tav>
                                        <p:tav tm="100000">
                                          <p:val>
                                            <p:strVal val="#ppt_x"/>
                                          </p:val>
                                        </p:tav>
                                      </p:tavLst>
                                    </p:anim>
                                    <p:anim calcmode="lin" valueType="num">
                                      <p:cBhvr additive="base">
                                        <p:cTn id="84" dur="500" fill="hold"/>
                                        <p:tgtEl>
                                          <p:spTgt spid="49"/>
                                        </p:tgtEl>
                                        <p:attrNameLst>
                                          <p:attrName>ppt_y</p:attrName>
                                        </p:attrNameLst>
                                      </p:cBhvr>
                                      <p:tavLst>
                                        <p:tav tm="0">
                                          <p:val>
                                            <p:strVal val="1+#ppt_h/2"/>
                                          </p:val>
                                        </p:tav>
                                        <p:tav tm="100000">
                                          <p:val>
                                            <p:strVal val="#ppt_y"/>
                                          </p:val>
                                        </p:tav>
                                      </p:tavLst>
                                    </p:anim>
                                  </p:childTnLst>
                                </p:cTn>
                              </p:par>
                              <p:par>
                                <p:cTn id="85" presetID="2" presetClass="entr" presetSubtype="4" fill="hold" nodeType="withEffect">
                                  <p:stCondLst>
                                    <p:cond delay="0"/>
                                  </p:stCondLst>
                                  <p:childTnLst>
                                    <p:set>
                                      <p:cBhvr>
                                        <p:cTn id="86" dur="1" fill="hold">
                                          <p:stCondLst>
                                            <p:cond delay="0"/>
                                          </p:stCondLst>
                                        </p:cTn>
                                        <p:tgtEl>
                                          <p:spTgt spid="13"/>
                                        </p:tgtEl>
                                        <p:attrNameLst>
                                          <p:attrName>style.visibility</p:attrName>
                                        </p:attrNameLst>
                                      </p:cBhvr>
                                      <p:to>
                                        <p:strVal val="visible"/>
                                      </p:to>
                                    </p:set>
                                    <p:anim calcmode="lin" valueType="num">
                                      <p:cBhvr additive="base">
                                        <p:cTn id="87" dur="500" fill="hold"/>
                                        <p:tgtEl>
                                          <p:spTgt spid="13"/>
                                        </p:tgtEl>
                                        <p:attrNameLst>
                                          <p:attrName>ppt_x</p:attrName>
                                        </p:attrNameLst>
                                      </p:cBhvr>
                                      <p:tavLst>
                                        <p:tav tm="0">
                                          <p:val>
                                            <p:strVal val="#ppt_x"/>
                                          </p:val>
                                        </p:tav>
                                        <p:tav tm="100000">
                                          <p:val>
                                            <p:strVal val="#ppt_x"/>
                                          </p:val>
                                        </p:tav>
                                      </p:tavLst>
                                    </p:anim>
                                    <p:anim calcmode="lin" valueType="num">
                                      <p:cBhvr additive="base">
                                        <p:cTn id="88" dur="500" fill="hold"/>
                                        <p:tgtEl>
                                          <p:spTgt spid="13"/>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6"/>
                                        </p:tgtEl>
                                        <p:attrNameLst>
                                          <p:attrName>style.visibility</p:attrName>
                                        </p:attrNameLst>
                                      </p:cBhvr>
                                      <p:to>
                                        <p:strVal val="visible"/>
                                      </p:to>
                                    </p:set>
                                    <p:anim calcmode="lin" valueType="num">
                                      <p:cBhvr additive="base">
                                        <p:cTn id="91" dur="500" fill="hold"/>
                                        <p:tgtEl>
                                          <p:spTgt spid="16"/>
                                        </p:tgtEl>
                                        <p:attrNameLst>
                                          <p:attrName>ppt_x</p:attrName>
                                        </p:attrNameLst>
                                      </p:cBhvr>
                                      <p:tavLst>
                                        <p:tav tm="0">
                                          <p:val>
                                            <p:strVal val="#ppt_x"/>
                                          </p:val>
                                        </p:tav>
                                        <p:tav tm="100000">
                                          <p:val>
                                            <p:strVal val="#ppt_x"/>
                                          </p:val>
                                        </p:tav>
                                      </p:tavLst>
                                    </p:anim>
                                    <p:anim calcmode="lin" valueType="num">
                                      <p:cBhvr additive="base">
                                        <p:cTn id="92" dur="500" fill="hold"/>
                                        <p:tgtEl>
                                          <p:spTgt spid="16"/>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74"/>
                                        </p:tgtEl>
                                        <p:attrNameLst>
                                          <p:attrName>style.visibility</p:attrName>
                                        </p:attrNameLst>
                                      </p:cBhvr>
                                      <p:to>
                                        <p:strVal val="visible"/>
                                      </p:to>
                                    </p:set>
                                    <p:anim calcmode="lin" valueType="num">
                                      <p:cBhvr additive="base">
                                        <p:cTn id="95" dur="500" fill="hold"/>
                                        <p:tgtEl>
                                          <p:spTgt spid="74"/>
                                        </p:tgtEl>
                                        <p:attrNameLst>
                                          <p:attrName>ppt_x</p:attrName>
                                        </p:attrNameLst>
                                      </p:cBhvr>
                                      <p:tavLst>
                                        <p:tav tm="0">
                                          <p:val>
                                            <p:strVal val="#ppt_x"/>
                                          </p:val>
                                        </p:tav>
                                        <p:tav tm="100000">
                                          <p:val>
                                            <p:strVal val="#ppt_x"/>
                                          </p:val>
                                        </p:tav>
                                      </p:tavLst>
                                    </p:anim>
                                    <p:anim calcmode="lin" valueType="num">
                                      <p:cBhvr additive="base">
                                        <p:cTn id="96" dur="500" fill="hold"/>
                                        <p:tgtEl>
                                          <p:spTgt spid="74"/>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73"/>
                                        </p:tgtEl>
                                        <p:attrNameLst>
                                          <p:attrName>style.visibility</p:attrName>
                                        </p:attrNameLst>
                                      </p:cBhvr>
                                      <p:to>
                                        <p:strVal val="visible"/>
                                      </p:to>
                                    </p:set>
                                    <p:anim calcmode="lin" valueType="num">
                                      <p:cBhvr additive="base">
                                        <p:cTn id="99" dur="500" fill="hold"/>
                                        <p:tgtEl>
                                          <p:spTgt spid="73"/>
                                        </p:tgtEl>
                                        <p:attrNameLst>
                                          <p:attrName>ppt_x</p:attrName>
                                        </p:attrNameLst>
                                      </p:cBhvr>
                                      <p:tavLst>
                                        <p:tav tm="0">
                                          <p:val>
                                            <p:strVal val="#ppt_x"/>
                                          </p:val>
                                        </p:tav>
                                        <p:tav tm="100000">
                                          <p:val>
                                            <p:strVal val="#ppt_x"/>
                                          </p:val>
                                        </p:tav>
                                      </p:tavLst>
                                    </p:anim>
                                    <p:anim calcmode="lin" valueType="num">
                                      <p:cBhvr additive="base">
                                        <p:cTn id="100" dur="500" fill="hold"/>
                                        <p:tgtEl>
                                          <p:spTgt spid="73"/>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grpId="0" nodeType="clickEffect">
                                  <p:stCondLst>
                                    <p:cond delay="0"/>
                                  </p:stCondLst>
                                  <p:childTnLst>
                                    <p:set>
                                      <p:cBhvr>
                                        <p:cTn id="104" dur="1" fill="hold">
                                          <p:stCondLst>
                                            <p:cond delay="0"/>
                                          </p:stCondLst>
                                        </p:cTn>
                                        <p:tgtEl>
                                          <p:spTgt spid="66"/>
                                        </p:tgtEl>
                                        <p:attrNameLst>
                                          <p:attrName>style.visibility</p:attrName>
                                        </p:attrNameLst>
                                      </p:cBhvr>
                                      <p:to>
                                        <p:strVal val="visible"/>
                                      </p:to>
                                    </p:set>
                                    <p:anim calcmode="lin" valueType="num">
                                      <p:cBhvr additive="base">
                                        <p:cTn id="105" dur="500" fill="hold"/>
                                        <p:tgtEl>
                                          <p:spTgt spid="66"/>
                                        </p:tgtEl>
                                        <p:attrNameLst>
                                          <p:attrName>ppt_x</p:attrName>
                                        </p:attrNameLst>
                                      </p:cBhvr>
                                      <p:tavLst>
                                        <p:tav tm="0">
                                          <p:val>
                                            <p:strVal val="#ppt_x"/>
                                          </p:val>
                                        </p:tav>
                                        <p:tav tm="100000">
                                          <p:val>
                                            <p:strVal val="#ppt_x"/>
                                          </p:val>
                                        </p:tav>
                                      </p:tavLst>
                                    </p:anim>
                                    <p:anim calcmode="lin" valueType="num">
                                      <p:cBhvr additive="base">
                                        <p:cTn id="106" dur="500" fill="hold"/>
                                        <p:tgtEl>
                                          <p:spTgt spid="66"/>
                                        </p:tgtEl>
                                        <p:attrNameLst>
                                          <p:attrName>ppt_y</p:attrName>
                                        </p:attrNameLst>
                                      </p:cBhvr>
                                      <p:tavLst>
                                        <p:tav tm="0">
                                          <p:val>
                                            <p:strVal val="1+#ppt_h/2"/>
                                          </p:val>
                                        </p:tav>
                                        <p:tav tm="100000">
                                          <p:val>
                                            <p:strVal val="#ppt_y"/>
                                          </p:val>
                                        </p:tav>
                                      </p:tavLst>
                                    </p:anim>
                                  </p:childTnLst>
                                </p:cTn>
                              </p:par>
                              <p:par>
                                <p:cTn id="107" presetID="2" presetClass="entr" presetSubtype="4" fill="hold" nodeType="withEffect">
                                  <p:stCondLst>
                                    <p:cond delay="0"/>
                                  </p:stCondLst>
                                  <p:childTnLst>
                                    <p:set>
                                      <p:cBhvr>
                                        <p:cTn id="108" dur="1" fill="hold">
                                          <p:stCondLst>
                                            <p:cond delay="0"/>
                                          </p:stCondLst>
                                        </p:cTn>
                                        <p:tgtEl>
                                          <p:spTgt spid="18"/>
                                        </p:tgtEl>
                                        <p:attrNameLst>
                                          <p:attrName>style.visibility</p:attrName>
                                        </p:attrNameLst>
                                      </p:cBhvr>
                                      <p:to>
                                        <p:strVal val="visible"/>
                                      </p:to>
                                    </p:set>
                                    <p:anim calcmode="lin" valueType="num">
                                      <p:cBhvr additive="base">
                                        <p:cTn id="109" dur="500" fill="hold"/>
                                        <p:tgtEl>
                                          <p:spTgt spid="18"/>
                                        </p:tgtEl>
                                        <p:attrNameLst>
                                          <p:attrName>ppt_x</p:attrName>
                                        </p:attrNameLst>
                                      </p:cBhvr>
                                      <p:tavLst>
                                        <p:tav tm="0">
                                          <p:val>
                                            <p:strVal val="#ppt_x"/>
                                          </p:val>
                                        </p:tav>
                                        <p:tav tm="100000">
                                          <p:val>
                                            <p:strVal val="#ppt_x"/>
                                          </p:val>
                                        </p:tav>
                                      </p:tavLst>
                                    </p:anim>
                                    <p:anim calcmode="lin" valueType="num">
                                      <p:cBhvr additive="base">
                                        <p:cTn id="110" dur="500" fill="hold"/>
                                        <p:tgtEl>
                                          <p:spTgt spid="18"/>
                                        </p:tgtEl>
                                        <p:attrNameLst>
                                          <p:attrName>ppt_y</p:attrName>
                                        </p:attrNameLst>
                                      </p:cBhvr>
                                      <p:tavLst>
                                        <p:tav tm="0">
                                          <p:val>
                                            <p:strVal val="1+#ppt_h/2"/>
                                          </p:val>
                                        </p:tav>
                                        <p:tav tm="100000">
                                          <p:val>
                                            <p:strVal val="#ppt_y"/>
                                          </p:val>
                                        </p:tav>
                                      </p:tavLst>
                                    </p:anim>
                                  </p:childTnLst>
                                </p:cTn>
                              </p:par>
                              <p:par>
                                <p:cTn id="111" presetID="2" presetClass="entr" presetSubtype="4" fill="hold" grpId="0" nodeType="withEffect">
                                  <p:stCondLst>
                                    <p:cond delay="0"/>
                                  </p:stCondLst>
                                  <p:childTnLst>
                                    <p:set>
                                      <p:cBhvr>
                                        <p:cTn id="112" dur="1" fill="hold">
                                          <p:stCondLst>
                                            <p:cond delay="0"/>
                                          </p:stCondLst>
                                        </p:cTn>
                                        <p:tgtEl>
                                          <p:spTgt spid="65"/>
                                        </p:tgtEl>
                                        <p:attrNameLst>
                                          <p:attrName>style.visibility</p:attrName>
                                        </p:attrNameLst>
                                      </p:cBhvr>
                                      <p:to>
                                        <p:strVal val="visible"/>
                                      </p:to>
                                    </p:set>
                                    <p:anim calcmode="lin" valueType="num">
                                      <p:cBhvr additive="base">
                                        <p:cTn id="113" dur="500" fill="hold"/>
                                        <p:tgtEl>
                                          <p:spTgt spid="65"/>
                                        </p:tgtEl>
                                        <p:attrNameLst>
                                          <p:attrName>ppt_x</p:attrName>
                                        </p:attrNameLst>
                                      </p:cBhvr>
                                      <p:tavLst>
                                        <p:tav tm="0">
                                          <p:val>
                                            <p:strVal val="#ppt_x"/>
                                          </p:val>
                                        </p:tav>
                                        <p:tav tm="100000">
                                          <p:val>
                                            <p:strVal val="#ppt_x"/>
                                          </p:val>
                                        </p:tav>
                                      </p:tavLst>
                                    </p:anim>
                                    <p:anim calcmode="lin" valueType="num">
                                      <p:cBhvr additive="base">
                                        <p:cTn id="114" dur="500" fill="hold"/>
                                        <p:tgtEl>
                                          <p:spTgt spid="65"/>
                                        </p:tgtEl>
                                        <p:attrNameLst>
                                          <p:attrName>ppt_y</p:attrName>
                                        </p:attrNameLst>
                                      </p:cBhvr>
                                      <p:tavLst>
                                        <p:tav tm="0">
                                          <p:val>
                                            <p:strVal val="1+#ppt_h/2"/>
                                          </p:val>
                                        </p:tav>
                                        <p:tav tm="100000">
                                          <p:val>
                                            <p:strVal val="#ppt_y"/>
                                          </p:val>
                                        </p:tav>
                                      </p:tavLst>
                                    </p:anim>
                                  </p:childTnLst>
                                </p:cTn>
                              </p:par>
                              <p:par>
                                <p:cTn id="115" presetID="2" presetClass="entr" presetSubtype="4" fill="hold" nodeType="withEffect">
                                  <p:stCondLst>
                                    <p:cond delay="0"/>
                                  </p:stCondLst>
                                  <p:childTnLst>
                                    <p:set>
                                      <p:cBhvr>
                                        <p:cTn id="116" dur="1" fill="hold">
                                          <p:stCondLst>
                                            <p:cond delay="0"/>
                                          </p:stCondLst>
                                        </p:cTn>
                                        <p:tgtEl>
                                          <p:spTgt spid="36"/>
                                        </p:tgtEl>
                                        <p:attrNameLst>
                                          <p:attrName>style.visibility</p:attrName>
                                        </p:attrNameLst>
                                      </p:cBhvr>
                                      <p:to>
                                        <p:strVal val="visible"/>
                                      </p:to>
                                    </p:set>
                                    <p:anim calcmode="lin" valueType="num">
                                      <p:cBhvr additive="base">
                                        <p:cTn id="117" dur="500" fill="hold"/>
                                        <p:tgtEl>
                                          <p:spTgt spid="36"/>
                                        </p:tgtEl>
                                        <p:attrNameLst>
                                          <p:attrName>ppt_x</p:attrName>
                                        </p:attrNameLst>
                                      </p:cBhvr>
                                      <p:tavLst>
                                        <p:tav tm="0">
                                          <p:val>
                                            <p:strVal val="#ppt_x"/>
                                          </p:val>
                                        </p:tav>
                                        <p:tav tm="100000">
                                          <p:val>
                                            <p:strVal val="#ppt_x"/>
                                          </p:val>
                                        </p:tav>
                                      </p:tavLst>
                                    </p:anim>
                                    <p:anim calcmode="lin" valueType="num">
                                      <p:cBhvr additive="base">
                                        <p:cTn id="118" dur="500" fill="hold"/>
                                        <p:tgtEl>
                                          <p:spTgt spid="36"/>
                                        </p:tgtEl>
                                        <p:attrNameLst>
                                          <p:attrName>ppt_y</p:attrName>
                                        </p:attrNameLst>
                                      </p:cBhvr>
                                      <p:tavLst>
                                        <p:tav tm="0">
                                          <p:val>
                                            <p:strVal val="1+#ppt_h/2"/>
                                          </p:val>
                                        </p:tav>
                                        <p:tav tm="100000">
                                          <p:val>
                                            <p:strVal val="#ppt_y"/>
                                          </p:val>
                                        </p:tav>
                                      </p:tavLst>
                                    </p:anim>
                                  </p:childTnLst>
                                </p:cTn>
                              </p:par>
                              <p:par>
                                <p:cTn id="119" presetID="2" presetClass="entr" presetSubtype="4" fill="hold" grpId="0" nodeType="withEffect">
                                  <p:stCondLst>
                                    <p:cond delay="0"/>
                                  </p:stCondLst>
                                  <p:childTnLst>
                                    <p:set>
                                      <p:cBhvr>
                                        <p:cTn id="120" dur="1" fill="hold">
                                          <p:stCondLst>
                                            <p:cond delay="0"/>
                                          </p:stCondLst>
                                        </p:cTn>
                                        <p:tgtEl>
                                          <p:spTgt spid="42"/>
                                        </p:tgtEl>
                                        <p:attrNameLst>
                                          <p:attrName>style.visibility</p:attrName>
                                        </p:attrNameLst>
                                      </p:cBhvr>
                                      <p:to>
                                        <p:strVal val="visible"/>
                                      </p:to>
                                    </p:set>
                                    <p:anim calcmode="lin" valueType="num">
                                      <p:cBhvr additive="base">
                                        <p:cTn id="121" dur="500" fill="hold"/>
                                        <p:tgtEl>
                                          <p:spTgt spid="42"/>
                                        </p:tgtEl>
                                        <p:attrNameLst>
                                          <p:attrName>ppt_x</p:attrName>
                                        </p:attrNameLst>
                                      </p:cBhvr>
                                      <p:tavLst>
                                        <p:tav tm="0">
                                          <p:val>
                                            <p:strVal val="#ppt_x"/>
                                          </p:val>
                                        </p:tav>
                                        <p:tav tm="100000">
                                          <p:val>
                                            <p:strVal val="#ppt_x"/>
                                          </p:val>
                                        </p:tav>
                                      </p:tavLst>
                                    </p:anim>
                                    <p:anim calcmode="lin" valueType="num">
                                      <p:cBhvr additive="base">
                                        <p:cTn id="122" dur="500" fill="hold"/>
                                        <p:tgtEl>
                                          <p:spTgt spid="42"/>
                                        </p:tgtEl>
                                        <p:attrNameLst>
                                          <p:attrName>ppt_y</p:attrName>
                                        </p:attrNameLst>
                                      </p:cBhvr>
                                      <p:tavLst>
                                        <p:tav tm="0">
                                          <p:val>
                                            <p:strVal val="1+#ppt_h/2"/>
                                          </p:val>
                                        </p:tav>
                                        <p:tav tm="100000">
                                          <p:val>
                                            <p:strVal val="#ppt_y"/>
                                          </p:val>
                                        </p:tav>
                                      </p:tavLst>
                                    </p:anim>
                                  </p:childTnLst>
                                </p:cTn>
                              </p:par>
                              <p:par>
                                <p:cTn id="123" presetID="2" presetClass="entr" presetSubtype="4" fill="hold" nodeType="withEffect">
                                  <p:stCondLst>
                                    <p:cond delay="0"/>
                                  </p:stCondLst>
                                  <p:childTnLst>
                                    <p:set>
                                      <p:cBhvr>
                                        <p:cTn id="124" dur="1" fill="hold">
                                          <p:stCondLst>
                                            <p:cond delay="0"/>
                                          </p:stCondLst>
                                        </p:cTn>
                                        <p:tgtEl>
                                          <p:spTgt spid="41"/>
                                        </p:tgtEl>
                                        <p:attrNameLst>
                                          <p:attrName>style.visibility</p:attrName>
                                        </p:attrNameLst>
                                      </p:cBhvr>
                                      <p:to>
                                        <p:strVal val="visible"/>
                                      </p:to>
                                    </p:set>
                                    <p:anim calcmode="lin" valueType="num">
                                      <p:cBhvr additive="base">
                                        <p:cTn id="125" dur="500" fill="hold"/>
                                        <p:tgtEl>
                                          <p:spTgt spid="41"/>
                                        </p:tgtEl>
                                        <p:attrNameLst>
                                          <p:attrName>ppt_x</p:attrName>
                                        </p:attrNameLst>
                                      </p:cBhvr>
                                      <p:tavLst>
                                        <p:tav tm="0">
                                          <p:val>
                                            <p:strVal val="#ppt_x"/>
                                          </p:val>
                                        </p:tav>
                                        <p:tav tm="100000">
                                          <p:val>
                                            <p:strVal val="#ppt_x"/>
                                          </p:val>
                                        </p:tav>
                                      </p:tavLst>
                                    </p:anim>
                                    <p:anim calcmode="lin" valueType="num">
                                      <p:cBhvr additive="base">
                                        <p:cTn id="126"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11" grpId="0"/>
      <p:bldP spid="12" grpId="0" animBg="1"/>
      <p:bldP spid="16" grpId="0" animBg="1"/>
      <p:bldP spid="37" grpId="0"/>
      <p:bldP spid="42" grpId="0"/>
      <p:bldP spid="45" grpId="0" animBg="1"/>
      <p:bldP spid="46" grpId="0" animBg="1"/>
      <p:bldP spid="47" grpId="0" animBg="1"/>
      <p:bldP spid="49" grpId="0"/>
      <p:bldP spid="51" grpId="0" animBg="1"/>
      <p:bldP spid="54" grpId="0" animBg="1"/>
      <p:bldP spid="59" grpId="0" animBg="1"/>
      <p:bldP spid="65" grpId="0"/>
      <p:bldP spid="66" grpId="0"/>
      <p:bldP spid="69" grpId="0" animBg="1"/>
      <p:bldP spid="73"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8D7EF-2672-4C95-BB3D-C4E6487ADD4A}"/>
              </a:ext>
            </a:extLst>
          </p:cNvPr>
          <p:cNvSpPr>
            <a:spLocks noGrp="1"/>
          </p:cNvSpPr>
          <p:nvPr>
            <p:ph type="title"/>
          </p:nvPr>
        </p:nvSpPr>
        <p:spPr>
          <a:xfrm>
            <a:off x="152396" y="132176"/>
            <a:ext cx="7090026" cy="943652"/>
          </a:xfrm>
        </p:spPr>
        <p:txBody>
          <a:bodyPr>
            <a:normAutofit fontScale="90000"/>
          </a:bodyPr>
          <a:lstStyle/>
          <a:p>
            <a:r>
              <a:rPr lang="en-US" dirty="0"/>
              <a:t>One way of Evaluating Ranking:</a:t>
            </a:r>
            <a:br>
              <a:rPr lang="en-US" dirty="0"/>
            </a:br>
            <a:r>
              <a:rPr lang="en-US" dirty="0"/>
              <a:t>Mean Average Precision</a:t>
            </a:r>
          </a:p>
        </p:txBody>
      </p:sp>
      <p:sp>
        <p:nvSpPr>
          <p:cNvPr id="5" name="Rectangle: Folded Corner 4">
            <a:extLst>
              <a:ext uri="{FF2B5EF4-FFF2-40B4-BE49-F238E27FC236}">
                <a16:creationId xmlns:a16="http://schemas.microsoft.com/office/drawing/2014/main" id="{22211D02-4C85-4C22-9C26-11BEDEDBE82C}"/>
              </a:ext>
            </a:extLst>
          </p:cNvPr>
          <p:cNvSpPr/>
          <p:nvPr/>
        </p:nvSpPr>
        <p:spPr>
          <a:xfrm>
            <a:off x="1233341" y="3167742"/>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a:t>
            </a:r>
          </a:p>
        </p:txBody>
      </p:sp>
      <p:sp>
        <p:nvSpPr>
          <p:cNvPr id="6" name="Rectangle: Folded Corner 5">
            <a:extLst>
              <a:ext uri="{FF2B5EF4-FFF2-40B4-BE49-F238E27FC236}">
                <a16:creationId xmlns:a16="http://schemas.microsoft.com/office/drawing/2014/main" id="{C44A87AF-651F-4B4D-9716-E8E3B15A4C3E}"/>
              </a:ext>
            </a:extLst>
          </p:cNvPr>
          <p:cNvSpPr/>
          <p:nvPr/>
        </p:nvSpPr>
        <p:spPr>
          <a:xfrm>
            <a:off x="3056776" y="1284514"/>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a:t>
            </a:r>
          </a:p>
        </p:txBody>
      </p:sp>
      <p:sp>
        <p:nvSpPr>
          <p:cNvPr id="7" name="Rectangle: Folded Corner 6">
            <a:extLst>
              <a:ext uri="{FF2B5EF4-FFF2-40B4-BE49-F238E27FC236}">
                <a16:creationId xmlns:a16="http://schemas.microsoft.com/office/drawing/2014/main" id="{320B114F-F1DE-4F90-A71D-B0E2F9D7B1D6}"/>
              </a:ext>
            </a:extLst>
          </p:cNvPr>
          <p:cNvSpPr/>
          <p:nvPr/>
        </p:nvSpPr>
        <p:spPr>
          <a:xfrm>
            <a:off x="3056775" y="2021339"/>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a:t>
            </a:r>
          </a:p>
        </p:txBody>
      </p:sp>
      <p:sp>
        <p:nvSpPr>
          <p:cNvPr id="8" name="Rectangle: Folded Corner 7">
            <a:extLst>
              <a:ext uri="{FF2B5EF4-FFF2-40B4-BE49-F238E27FC236}">
                <a16:creationId xmlns:a16="http://schemas.microsoft.com/office/drawing/2014/main" id="{4778F7B5-AA07-4700-8C6A-ACE3DDE2476A}"/>
              </a:ext>
            </a:extLst>
          </p:cNvPr>
          <p:cNvSpPr/>
          <p:nvPr/>
        </p:nvSpPr>
        <p:spPr>
          <a:xfrm>
            <a:off x="3056774" y="2812593"/>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t>
            </a:r>
          </a:p>
        </p:txBody>
      </p:sp>
      <p:sp>
        <p:nvSpPr>
          <p:cNvPr id="9" name="Rectangle: Folded Corner 8">
            <a:extLst>
              <a:ext uri="{FF2B5EF4-FFF2-40B4-BE49-F238E27FC236}">
                <a16:creationId xmlns:a16="http://schemas.microsoft.com/office/drawing/2014/main" id="{E170906C-2FF4-409E-9BA9-C1945ACC8FE9}"/>
              </a:ext>
            </a:extLst>
          </p:cNvPr>
          <p:cNvSpPr/>
          <p:nvPr/>
        </p:nvSpPr>
        <p:spPr>
          <a:xfrm>
            <a:off x="3056774" y="3603847"/>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t>
            </a:r>
          </a:p>
        </p:txBody>
      </p:sp>
      <p:sp>
        <p:nvSpPr>
          <p:cNvPr id="10" name="Rectangle: Folded Corner 9">
            <a:extLst>
              <a:ext uri="{FF2B5EF4-FFF2-40B4-BE49-F238E27FC236}">
                <a16:creationId xmlns:a16="http://schemas.microsoft.com/office/drawing/2014/main" id="{A7B19E4C-893F-421F-BCBF-4E5BBCAA161A}"/>
              </a:ext>
            </a:extLst>
          </p:cNvPr>
          <p:cNvSpPr/>
          <p:nvPr/>
        </p:nvSpPr>
        <p:spPr>
          <a:xfrm>
            <a:off x="3056774" y="4395100"/>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11" name="Rectangle: Folded Corner 10">
            <a:extLst>
              <a:ext uri="{FF2B5EF4-FFF2-40B4-BE49-F238E27FC236}">
                <a16:creationId xmlns:a16="http://schemas.microsoft.com/office/drawing/2014/main" id="{6162A9DE-1BCC-4B24-A8B3-3EA457EDFFEC}"/>
              </a:ext>
            </a:extLst>
          </p:cNvPr>
          <p:cNvSpPr/>
          <p:nvPr/>
        </p:nvSpPr>
        <p:spPr>
          <a:xfrm>
            <a:off x="3056774" y="5230124"/>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12" name="Rectangle: Folded Corner 11">
            <a:extLst>
              <a:ext uri="{FF2B5EF4-FFF2-40B4-BE49-F238E27FC236}">
                <a16:creationId xmlns:a16="http://schemas.microsoft.com/office/drawing/2014/main" id="{5F3C4192-5EA7-42B2-9E65-65A46BD17267}"/>
              </a:ext>
            </a:extLst>
          </p:cNvPr>
          <p:cNvSpPr/>
          <p:nvPr/>
        </p:nvSpPr>
        <p:spPr>
          <a:xfrm>
            <a:off x="5408090" y="1222602"/>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a:t>
            </a:r>
          </a:p>
        </p:txBody>
      </p:sp>
      <p:sp>
        <p:nvSpPr>
          <p:cNvPr id="13" name="Rectangle: Folded Corner 12">
            <a:extLst>
              <a:ext uri="{FF2B5EF4-FFF2-40B4-BE49-F238E27FC236}">
                <a16:creationId xmlns:a16="http://schemas.microsoft.com/office/drawing/2014/main" id="{60FA531F-47DF-4A1A-A5CD-D9C3AD288E91}"/>
              </a:ext>
            </a:extLst>
          </p:cNvPr>
          <p:cNvSpPr/>
          <p:nvPr/>
        </p:nvSpPr>
        <p:spPr>
          <a:xfrm>
            <a:off x="5408086" y="3598062"/>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a:t>
            </a:r>
          </a:p>
        </p:txBody>
      </p:sp>
      <p:sp>
        <p:nvSpPr>
          <p:cNvPr id="14" name="Rectangle: Folded Corner 13">
            <a:extLst>
              <a:ext uri="{FF2B5EF4-FFF2-40B4-BE49-F238E27FC236}">
                <a16:creationId xmlns:a16="http://schemas.microsoft.com/office/drawing/2014/main" id="{B05B7E4B-453C-49AF-8D07-CE7E79E99102}"/>
              </a:ext>
            </a:extLst>
          </p:cNvPr>
          <p:cNvSpPr/>
          <p:nvPr/>
        </p:nvSpPr>
        <p:spPr>
          <a:xfrm>
            <a:off x="5408087" y="2010906"/>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t>
            </a:r>
          </a:p>
        </p:txBody>
      </p:sp>
      <p:sp>
        <p:nvSpPr>
          <p:cNvPr id="15" name="Rectangle: Folded Corner 14">
            <a:extLst>
              <a:ext uri="{FF2B5EF4-FFF2-40B4-BE49-F238E27FC236}">
                <a16:creationId xmlns:a16="http://schemas.microsoft.com/office/drawing/2014/main" id="{95483BC1-E1BF-492E-8A53-34BE0B5648A2}"/>
              </a:ext>
            </a:extLst>
          </p:cNvPr>
          <p:cNvSpPr/>
          <p:nvPr/>
        </p:nvSpPr>
        <p:spPr>
          <a:xfrm>
            <a:off x="5408086" y="5230123"/>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t>
            </a:r>
          </a:p>
        </p:txBody>
      </p:sp>
      <p:sp>
        <p:nvSpPr>
          <p:cNvPr id="16" name="Rectangle: Folded Corner 15">
            <a:extLst>
              <a:ext uri="{FF2B5EF4-FFF2-40B4-BE49-F238E27FC236}">
                <a16:creationId xmlns:a16="http://schemas.microsoft.com/office/drawing/2014/main" id="{82671BB4-BECC-42E3-B52A-926365EFF512}"/>
              </a:ext>
            </a:extLst>
          </p:cNvPr>
          <p:cNvSpPr/>
          <p:nvPr/>
        </p:nvSpPr>
        <p:spPr>
          <a:xfrm>
            <a:off x="5408086" y="2824044"/>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17" name="Rectangle: Folded Corner 16">
            <a:extLst>
              <a:ext uri="{FF2B5EF4-FFF2-40B4-BE49-F238E27FC236}">
                <a16:creationId xmlns:a16="http://schemas.microsoft.com/office/drawing/2014/main" id="{30205117-0B2A-4AF3-B199-03B4F1D846C8}"/>
              </a:ext>
            </a:extLst>
          </p:cNvPr>
          <p:cNvSpPr/>
          <p:nvPr/>
        </p:nvSpPr>
        <p:spPr>
          <a:xfrm>
            <a:off x="5408086" y="4381719"/>
            <a:ext cx="326571" cy="522515"/>
          </a:xfrm>
          <a:prstGeom prst="foldedCorner">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18" name="TextBox 17">
            <a:extLst>
              <a:ext uri="{FF2B5EF4-FFF2-40B4-BE49-F238E27FC236}">
                <a16:creationId xmlns:a16="http://schemas.microsoft.com/office/drawing/2014/main" id="{4D4820E3-F644-4A74-A4AC-094382AC3AAB}"/>
              </a:ext>
            </a:extLst>
          </p:cNvPr>
          <p:cNvSpPr txBox="1"/>
          <p:nvPr/>
        </p:nvSpPr>
        <p:spPr>
          <a:xfrm>
            <a:off x="1015177" y="3690257"/>
            <a:ext cx="762901" cy="369332"/>
          </a:xfrm>
          <a:prstGeom prst="rect">
            <a:avLst/>
          </a:prstGeom>
          <a:noFill/>
        </p:spPr>
        <p:txBody>
          <a:bodyPr wrap="none" rtlCol="0">
            <a:spAutoFit/>
          </a:bodyPr>
          <a:lstStyle/>
          <a:p>
            <a:r>
              <a:rPr lang="en-US" dirty="0"/>
              <a:t>Query</a:t>
            </a:r>
          </a:p>
        </p:txBody>
      </p:sp>
      <p:sp>
        <p:nvSpPr>
          <p:cNvPr id="19" name="TextBox 18">
            <a:extLst>
              <a:ext uri="{FF2B5EF4-FFF2-40B4-BE49-F238E27FC236}">
                <a16:creationId xmlns:a16="http://schemas.microsoft.com/office/drawing/2014/main" id="{E57A7AC0-1AD0-4F48-9201-5EF451C58B96}"/>
              </a:ext>
            </a:extLst>
          </p:cNvPr>
          <p:cNvSpPr txBox="1"/>
          <p:nvPr/>
        </p:nvSpPr>
        <p:spPr>
          <a:xfrm>
            <a:off x="2733772" y="5834743"/>
            <a:ext cx="972574" cy="646331"/>
          </a:xfrm>
          <a:prstGeom prst="rect">
            <a:avLst/>
          </a:prstGeom>
          <a:noFill/>
        </p:spPr>
        <p:txBody>
          <a:bodyPr wrap="none" rtlCol="0">
            <a:spAutoFit/>
          </a:bodyPr>
          <a:lstStyle/>
          <a:p>
            <a:pPr algn="ctr"/>
            <a:r>
              <a:rPr lang="en-US" dirty="0"/>
              <a:t>Possible</a:t>
            </a:r>
          </a:p>
          <a:p>
            <a:pPr algn="ctr"/>
            <a:r>
              <a:rPr lang="en-US" dirty="0"/>
              <a:t>Answers</a:t>
            </a:r>
          </a:p>
        </p:txBody>
      </p:sp>
      <p:sp>
        <p:nvSpPr>
          <p:cNvPr id="20" name="TextBox 19">
            <a:extLst>
              <a:ext uri="{FF2B5EF4-FFF2-40B4-BE49-F238E27FC236}">
                <a16:creationId xmlns:a16="http://schemas.microsoft.com/office/drawing/2014/main" id="{ECCBCE47-FACA-471D-BE1B-0F45FCD1A7D2}"/>
              </a:ext>
            </a:extLst>
          </p:cNvPr>
          <p:cNvSpPr txBox="1"/>
          <p:nvPr/>
        </p:nvSpPr>
        <p:spPr>
          <a:xfrm>
            <a:off x="5085084" y="5834743"/>
            <a:ext cx="972574" cy="646331"/>
          </a:xfrm>
          <a:prstGeom prst="rect">
            <a:avLst/>
          </a:prstGeom>
          <a:noFill/>
        </p:spPr>
        <p:txBody>
          <a:bodyPr wrap="none" rtlCol="0">
            <a:spAutoFit/>
          </a:bodyPr>
          <a:lstStyle/>
          <a:p>
            <a:pPr algn="ctr"/>
            <a:r>
              <a:rPr lang="en-US" dirty="0"/>
              <a:t>Ranked</a:t>
            </a:r>
          </a:p>
          <a:p>
            <a:pPr algn="ctr"/>
            <a:r>
              <a:rPr lang="en-US" dirty="0"/>
              <a:t>Answers</a:t>
            </a:r>
          </a:p>
        </p:txBody>
      </p:sp>
      <p:sp>
        <p:nvSpPr>
          <p:cNvPr id="21" name="TextBox 20">
            <a:extLst>
              <a:ext uri="{FF2B5EF4-FFF2-40B4-BE49-F238E27FC236}">
                <a16:creationId xmlns:a16="http://schemas.microsoft.com/office/drawing/2014/main" id="{FF24EF20-CF7D-41D2-9232-78695E643486}"/>
              </a:ext>
            </a:extLst>
          </p:cNvPr>
          <p:cNvSpPr txBox="1"/>
          <p:nvPr/>
        </p:nvSpPr>
        <p:spPr>
          <a:xfrm>
            <a:off x="3043187" y="1548303"/>
            <a:ext cx="340158" cy="338554"/>
          </a:xfrm>
          <a:prstGeom prst="rect">
            <a:avLst/>
          </a:prstGeom>
          <a:noFill/>
        </p:spPr>
        <p:txBody>
          <a:bodyPr wrap="none" rtlCol="0">
            <a:spAutoFit/>
          </a:bodyPr>
          <a:lstStyle/>
          <a:p>
            <a:r>
              <a:rPr lang="en-US" sz="1600" dirty="0">
                <a:solidFill>
                  <a:schemeClr val="tx1">
                    <a:lumMod val="50000"/>
                    <a:lumOff val="50000"/>
                  </a:schemeClr>
                </a:solidFill>
              </a:rPr>
              <a:t>.5</a:t>
            </a:r>
          </a:p>
        </p:txBody>
      </p:sp>
      <p:sp>
        <p:nvSpPr>
          <p:cNvPr id="22" name="TextBox 21">
            <a:extLst>
              <a:ext uri="{FF2B5EF4-FFF2-40B4-BE49-F238E27FC236}">
                <a16:creationId xmlns:a16="http://schemas.microsoft.com/office/drawing/2014/main" id="{6A483A68-6E94-45E8-98E1-DFD0C647DFD6}"/>
              </a:ext>
            </a:extLst>
          </p:cNvPr>
          <p:cNvSpPr txBox="1"/>
          <p:nvPr/>
        </p:nvSpPr>
        <p:spPr>
          <a:xfrm>
            <a:off x="3043187" y="2288774"/>
            <a:ext cx="340158" cy="338554"/>
          </a:xfrm>
          <a:prstGeom prst="rect">
            <a:avLst/>
          </a:prstGeom>
          <a:noFill/>
        </p:spPr>
        <p:txBody>
          <a:bodyPr wrap="square" rtlCol="0">
            <a:spAutoFit/>
          </a:bodyPr>
          <a:lstStyle/>
          <a:p>
            <a:r>
              <a:rPr lang="en-US" sz="1600" dirty="0">
                <a:solidFill>
                  <a:schemeClr val="tx1">
                    <a:lumMod val="50000"/>
                    <a:lumOff val="50000"/>
                  </a:schemeClr>
                </a:solidFill>
              </a:rPr>
              <a:t>.9</a:t>
            </a:r>
          </a:p>
        </p:txBody>
      </p:sp>
      <p:sp>
        <p:nvSpPr>
          <p:cNvPr id="23" name="TextBox 22">
            <a:extLst>
              <a:ext uri="{FF2B5EF4-FFF2-40B4-BE49-F238E27FC236}">
                <a16:creationId xmlns:a16="http://schemas.microsoft.com/office/drawing/2014/main" id="{37386EAE-817F-4867-A983-4E99B6C5F25D}"/>
              </a:ext>
            </a:extLst>
          </p:cNvPr>
          <p:cNvSpPr txBox="1"/>
          <p:nvPr/>
        </p:nvSpPr>
        <p:spPr>
          <a:xfrm>
            <a:off x="3032301" y="4670852"/>
            <a:ext cx="340158" cy="338554"/>
          </a:xfrm>
          <a:prstGeom prst="rect">
            <a:avLst/>
          </a:prstGeom>
          <a:noFill/>
        </p:spPr>
        <p:txBody>
          <a:bodyPr wrap="none" rtlCol="0">
            <a:spAutoFit/>
          </a:bodyPr>
          <a:lstStyle/>
          <a:p>
            <a:r>
              <a:rPr lang="en-US" sz="1600" dirty="0">
                <a:solidFill>
                  <a:schemeClr val="bg1">
                    <a:lumMod val="50000"/>
                  </a:schemeClr>
                </a:solidFill>
              </a:rPr>
              <a:t>.4</a:t>
            </a:r>
          </a:p>
        </p:txBody>
      </p:sp>
      <p:sp>
        <p:nvSpPr>
          <p:cNvPr id="24" name="TextBox 23">
            <a:extLst>
              <a:ext uri="{FF2B5EF4-FFF2-40B4-BE49-F238E27FC236}">
                <a16:creationId xmlns:a16="http://schemas.microsoft.com/office/drawing/2014/main" id="{1F01B845-AE42-4BE2-987D-EDCF8A32204B}"/>
              </a:ext>
            </a:extLst>
          </p:cNvPr>
          <p:cNvSpPr txBox="1"/>
          <p:nvPr/>
        </p:nvSpPr>
        <p:spPr>
          <a:xfrm>
            <a:off x="3032301" y="3071601"/>
            <a:ext cx="340158" cy="338554"/>
          </a:xfrm>
          <a:prstGeom prst="rect">
            <a:avLst/>
          </a:prstGeom>
          <a:noFill/>
        </p:spPr>
        <p:txBody>
          <a:bodyPr wrap="square" rtlCol="0">
            <a:spAutoFit/>
          </a:bodyPr>
          <a:lstStyle/>
          <a:p>
            <a:r>
              <a:rPr lang="en-US" sz="1600" dirty="0">
                <a:solidFill>
                  <a:schemeClr val="tx1">
                    <a:lumMod val="50000"/>
                    <a:lumOff val="50000"/>
                  </a:schemeClr>
                </a:solidFill>
              </a:rPr>
              <a:t>.8</a:t>
            </a:r>
          </a:p>
        </p:txBody>
      </p:sp>
      <p:sp>
        <p:nvSpPr>
          <p:cNvPr id="25" name="TextBox 24">
            <a:extLst>
              <a:ext uri="{FF2B5EF4-FFF2-40B4-BE49-F238E27FC236}">
                <a16:creationId xmlns:a16="http://schemas.microsoft.com/office/drawing/2014/main" id="{2124A70F-2EC7-45DE-B9AE-77CCA2F4F1C2}"/>
              </a:ext>
            </a:extLst>
          </p:cNvPr>
          <p:cNvSpPr txBox="1"/>
          <p:nvPr/>
        </p:nvSpPr>
        <p:spPr>
          <a:xfrm>
            <a:off x="3032301" y="3856402"/>
            <a:ext cx="340158" cy="338554"/>
          </a:xfrm>
          <a:prstGeom prst="rect">
            <a:avLst/>
          </a:prstGeom>
          <a:noFill/>
        </p:spPr>
        <p:txBody>
          <a:bodyPr wrap="square" rtlCol="0">
            <a:spAutoFit/>
          </a:bodyPr>
          <a:lstStyle/>
          <a:p>
            <a:r>
              <a:rPr lang="en-US" sz="1600" dirty="0">
                <a:solidFill>
                  <a:schemeClr val="tx1">
                    <a:lumMod val="50000"/>
                    <a:lumOff val="50000"/>
                  </a:schemeClr>
                </a:solidFill>
              </a:rPr>
              <a:t>.2</a:t>
            </a:r>
          </a:p>
        </p:txBody>
      </p:sp>
      <p:sp>
        <p:nvSpPr>
          <p:cNvPr id="26" name="TextBox 25">
            <a:extLst>
              <a:ext uri="{FF2B5EF4-FFF2-40B4-BE49-F238E27FC236}">
                <a16:creationId xmlns:a16="http://schemas.microsoft.com/office/drawing/2014/main" id="{EE5115EE-02E2-4511-B16C-D3BC9028C6CD}"/>
              </a:ext>
            </a:extLst>
          </p:cNvPr>
          <p:cNvSpPr txBox="1"/>
          <p:nvPr/>
        </p:nvSpPr>
        <p:spPr>
          <a:xfrm>
            <a:off x="3032301" y="5484903"/>
            <a:ext cx="340158" cy="338554"/>
          </a:xfrm>
          <a:prstGeom prst="rect">
            <a:avLst/>
          </a:prstGeom>
          <a:noFill/>
        </p:spPr>
        <p:txBody>
          <a:bodyPr wrap="square" rtlCol="0">
            <a:spAutoFit/>
          </a:bodyPr>
          <a:lstStyle/>
          <a:p>
            <a:r>
              <a:rPr lang="en-US" sz="1600" dirty="0">
                <a:solidFill>
                  <a:schemeClr val="tx1">
                    <a:lumMod val="50000"/>
                    <a:lumOff val="50000"/>
                  </a:schemeClr>
                </a:solidFill>
              </a:rPr>
              <a:t>.7</a:t>
            </a:r>
          </a:p>
        </p:txBody>
      </p:sp>
      <p:cxnSp>
        <p:nvCxnSpPr>
          <p:cNvPr id="28" name="Straight Arrow Connector 27">
            <a:extLst>
              <a:ext uri="{FF2B5EF4-FFF2-40B4-BE49-F238E27FC236}">
                <a16:creationId xmlns:a16="http://schemas.microsoft.com/office/drawing/2014/main" id="{9FB34617-D9E1-4E77-A79F-5B660F3B5EF7}"/>
              </a:ext>
            </a:extLst>
          </p:cNvPr>
          <p:cNvCxnSpPr>
            <a:cxnSpLocks/>
            <a:stCxn id="6" idx="3"/>
            <a:endCxn id="13" idx="1"/>
          </p:cNvCxnSpPr>
          <p:nvPr/>
        </p:nvCxnSpPr>
        <p:spPr>
          <a:xfrm>
            <a:off x="3383347" y="1545772"/>
            <a:ext cx="2024739" cy="2313548"/>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35B1C34A-AE39-4BEE-9D15-4D6FBD524835}"/>
              </a:ext>
            </a:extLst>
          </p:cNvPr>
          <p:cNvCxnSpPr>
            <a:cxnSpLocks/>
            <a:stCxn id="7" idx="3"/>
            <a:endCxn id="12" idx="1"/>
          </p:cNvCxnSpPr>
          <p:nvPr/>
        </p:nvCxnSpPr>
        <p:spPr>
          <a:xfrm flipV="1">
            <a:off x="3383346" y="1483860"/>
            <a:ext cx="2024744" cy="798737"/>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57419B3D-18A2-4B3E-B742-36DC9ACF988A}"/>
              </a:ext>
            </a:extLst>
          </p:cNvPr>
          <p:cNvCxnSpPr>
            <a:cxnSpLocks/>
            <a:stCxn id="8" idx="3"/>
            <a:endCxn id="14" idx="1"/>
          </p:cNvCxnSpPr>
          <p:nvPr/>
        </p:nvCxnSpPr>
        <p:spPr>
          <a:xfrm flipV="1">
            <a:off x="3383345" y="2272164"/>
            <a:ext cx="2024742" cy="801687"/>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A0652934-7DE5-4819-A0FA-B42A37F156F1}"/>
              </a:ext>
            </a:extLst>
          </p:cNvPr>
          <p:cNvCxnSpPr>
            <a:cxnSpLocks/>
            <a:stCxn id="9" idx="3"/>
            <a:endCxn id="15" idx="1"/>
          </p:cNvCxnSpPr>
          <p:nvPr/>
        </p:nvCxnSpPr>
        <p:spPr>
          <a:xfrm>
            <a:off x="3383345" y="3865105"/>
            <a:ext cx="2024741" cy="162627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466935C5-FF93-4335-A118-95FDA3FE29FB}"/>
              </a:ext>
            </a:extLst>
          </p:cNvPr>
          <p:cNvCxnSpPr>
            <a:cxnSpLocks/>
            <a:stCxn id="10" idx="3"/>
            <a:endCxn id="17" idx="1"/>
          </p:cNvCxnSpPr>
          <p:nvPr/>
        </p:nvCxnSpPr>
        <p:spPr>
          <a:xfrm flipV="1">
            <a:off x="3383345" y="4642977"/>
            <a:ext cx="2024741" cy="1338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E052F9A6-BB89-407E-8966-8F26250781D5}"/>
              </a:ext>
            </a:extLst>
          </p:cNvPr>
          <p:cNvCxnSpPr>
            <a:cxnSpLocks/>
            <a:stCxn id="11" idx="3"/>
            <a:endCxn id="16" idx="1"/>
          </p:cNvCxnSpPr>
          <p:nvPr/>
        </p:nvCxnSpPr>
        <p:spPr>
          <a:xfrm flipV="1">
            <a:off x="3383345" y="3085302"/>
            <a:ext cx="2024741" cy="240608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8" name="TextBox 47">
                <a:extLst>
                  <a:ext uri="{FF2B5EF4-FFF2-40B4-BE49-F238E27FC236}">
                    <a16:creationId xmlns:a16="http://schemas.microsoft.com/office/drawing/2014/main" id="{CDD7195A-50EA-423A-BE35-D82AD5BF07D9}"/>
                  </a:ext>
                </a:extLst>
              </p:cNvPr>
              <p:cNvSpPr txBox="1"/>
              <p:nvPr/>
            </p:nvSpPr>
            <p:spPr>
              <a:xfrm>
                <a:off x="7168682" y="129960"/>
                <a:ext cx="4920128" cy="65761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𝐴𝑣𝑒𝑃</m:t>
                      </m:r>
                      <m:r>
                        <a:rPr lang="en-US" b="0" i="1" smtClean="0">
                          <a:latin typeface="Cambria Math" panose="02040503050406030204" pitchFamily="18" charset="0"/>
                        </a:rPr>
                        <m:t>(</m:t>
                      </m:r>
                      <m:r>
                        <a:rPr lang="en-US" b="0" i="1" smtClean="0">
                          <a:latin typeface="Cambria Math" panose="02040503050406030204" pitchFamily="18" charset="0"/>
                        </a:rPr>
                        <m:t>𝑞</m:t>
                      </m:r>
                      <m:r>
                        <a:rPr lang="en-US" b="0" i="1" smtClean="0">
                          <a:latin typeface="Cambria Math" panose="02040503050406030204" pitchFamily="18" charset="0"/>
                        </a:rPr>
                        <m:t>)=</m:t>
                      </m:r>
                      <m:f>
                        <m:fPr>
                          <m:ctrlPr>
                            <a:rPr lang="en-US" b="0" i="1" smtClean="0">
                              <a:latin typeface="Cambria Math" panose="02040503050406030204" pitchFamily="18" charset="0"/>
                            </a:rPr>
                          </m:ctrlPr>
                        </m:fPr>
                        <m:num>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𝑖</m:t>
                              </m:r>
                              <m:r>
                                <a:rPr lang="en-US" b="0" i="1" smtClean="0">
                                  <a:latin typeface="Cambria Math" panose="02040503050406030204" pitchFamily="18" charset="0"/>
                                </a:rPr>
                                <m:t>=</m:t>
                              </m:r>
                              <m:r>
                                <a:rPr lang="en-US" b="0" i="1" smtClean="0">
                                  <a:latin typeface="Cambria Math" panose="02040503050406030204" pitchFamily="18" charset="0"/>
                                </a:rPr>
                                <m:t>𝑖</m:t>
                              </m:r>
                            </m:sub>
                            <m:sup>
                              <m:r>
                                <a:rPr lang="en-US" b="0" i="1" smtClean="0">
                                  <a:latin typeface="Cambria Math" panose="02040503050406030204" pitchFamily="18" charset="0"/>
                                </a:rPr>
                                <m:t>𝑁</m:t>
                              </m:r>
                            </m:sup>
                            <m:e>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𝑃𝑟𝑒𝑐𝑖𝑠𝑖𝑜𝑛</m:t>
                                  </m:r>
                                </m:e>
                                <m:sub>
                                  <m:r>
                                    <a:rPr lang="en-US" b="0" i="1" smtClean="0">
                                      <a:latin typeface="Cambria Math" panose="02040503050406030204" pitchFamily="18" charset="0"/>
                                    </a:rPr>
                                    <m:t>@</m:t>
                                  </m:r>
                                  <m:r>
                                    <a:rPr lang="en-US" b="0" i="1" smtClean="0">
                                      <a:latin typeface="Cambria Math" panose="02040503050406030204" pitchFamily="18" charset="0"/>
                                    </a:rPr>
                                    <m:t>𝑖</m:t>
                                  </m:r>
                                </m:sub>
                              </m:sSub>
                              <m:r>
                                <a:rPr lang="en-US" b="0" i="1" smtClean="0">
                                  <a:latin typeface="Cambria Math" panose="02040503050406030204" pitchFamily="18" charset="0"/>
                                </a:rPr>
                                <m:t> ∗</m:t>
                              </m:r>
                              <m:r>
                                <a:rPr lang="en-US" b="0" i="1" smtClean="0">
                                  <a:latin typeface="Cambria Math" panose="02040503050406030204" pitchFamily="18" charset="0"/>
                                </a:rPr>
                                <m:t>𝐼𝑠𝑅𝑒𝑙𝑎𝑣𝑎𝑛𝑡</m:t>
                              </m:r>
                              <m:d>
                                <m:dPr>
                                  <m:ctrlPr>
                                    <a:rPr lang="en-US" b="0" i="1" smtClean="0">
                                      <a:latin typeface="Cambria Math" panose="02040503050406030204" pitchFamily="18" charset="0"/>
                                    </a:rPr>
                                  </m:ctrlPr>
                                </m:dPr>
                                <m:e>
                                  <m:r>
                                    <a:rPr lang="en-US" b="0" i="1" smtClean="0">
                                      <a:latin typeface="Cambria Math" panose="02040503050406030204" pitchFamily="18" charset="0"/>
                                    </a:rPr>
                                    <m:t>𝑖</m:t>
                                  </m:r>
                                </m:e>
                              </m:d>
                              <m:r>
                                <a:rPr lang="en-US" b="0" i="1" smtClean="0">
                                  <a:latin typeface="Cambria Math" panose="02040503050406030204" pitchFamily="18" charset="0"/>
                                </a:rPr>
                                <m:t>)</m:t>
                              </m:r>
                            </m:e>
                          </m:nary>
                        </m:num>
                        <m:den>
                          <m:r>
                            <a:rPr lang="en-US" b="0" i="1" smtClean="0">
                              <a:latin typeface="Cambria Math" panose="02040503050406030204" pitchFamily="18" charset="0"/>
                            </a:rPr>
                            <m:t>#</m:t>
                          </m:r>
                          <m:r>
                            <a:rPr lang="en-US" b="0" i="1" smtClean="0">
                              <a:latin typeface="Cambria Math" panose="02040503050406030204" pitchFamily="18" charset="0"/>
                            </a:rPr>
                            <m:t>𝑅𝑒𝑙𝑒𝑣𝑎𝑛𝑡</m:t>
                          </m:r>
                        </m:den>
                      </m:f>
                    </m:oMath>
                  </m:oMathPara>
                </a14:m>
                <a:endParaRPr lang="en-US" dirty="0"/>
              </a:p>
            </p:txBody>
          </p:sp>
        </mc:Choice>
        <mc:Fallback xmlns="">
          <p:sp>
            <p:nvSpPr>
              <p:cNvPr id="48" name="TextBox 47">
                <a:extLst>
                  <a:ext uri="{FF2B5EF4-FFF2-40B4-BE49-F238E27FC236}">
                    <a16:creationId xmlns:a16="http://schemas.microsoft.com/office/drawing/2014/main" id="{CDD7195A-50EA-423A-BE35-D82AD5BF07D9}"/>
                  </a:ext>
                </a:extLst>
              </p:cNvPr>
              <p:cNvSpPr txBox="1">
                <a:spLocks noRot="1" noChangeAspect="1" noMove="1" noResize="1" noEditPoints="1" noAdjustHandles="1" noChangeArrowheads="1" noChangeShapeType="1" noTextEdit="1"/>
              </p:cNvSpPr>
              <p:nvPr/>
            </p:nvSpPr>
            <p:spPr>
              <a:xfrm>
                <a:off x="7168682" y="129960"/>
                <a:ext cx="4920128" cy="657616"/>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9" name="Rectangle 48">
                <a:extLst>
                  <a:ext uri="{FF2B5EF4-FFF2-40B4-BE49-F238E27FC236}">
                    <a16:creationId xmlns:a16="http://schemas.microsoft.com/office/drawing/2014/main" id="{00279F5A-4C7F-4123-8299-42AAAD8621B3}"/>
                  </a:ext>
                </a:extLst>
              </p:cNvPr>
              <p:cNvSpPr/>
              <p:nvPr/>
            </p:nvSpPr>
            <p:spPr>
              <a:xfrm>
                <a:off x="6353546" y="1299016"/>
                <a:ext cx="112883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m:t>
                      </m:r>
                      <m:r>
                        <a:rPr lang="en-US" b="0" i="1" smtClean="0">
                          <a:latin typeface="Cambria Math" panose="02040503050406030204" pitchFamily="18" charset="0"/>
                        </a:rPr>
                        <m:t>1.0</m:t>
                      </m:r>
                      <m:r>
                        <a:rPr lang="en-US" i="1">
                          <a:latin typeface="Cambria Math" panose="02040503050406030204" pitchFamily="18" charset="0"/>
                        </a:rPr>
                        <m:t> ∗</m:t>
                      </m:r>
                      <m:r>
                        <a:rPr lang="en-US" b="0" i="1" smtClean="0">
                          <a:latin typeface="Cambria Math" panose="02040503050406030204" pitchFamily="18" charset="0"/>
                        </a:rPr>
                        <m:t>1)</m:t>
                      </m:r>
                    </m:oMath>
                  </m:oMathPara>
                </a14:m>
                <a:endParaRPr lang="en-US" dirty="0"/>
              </a:p>
            </p:txBody>
          </p:sp>
        </mc:Choice>
        <mc:Fallback xmlns="">
          <p:sp>
            <p:nvSpPr>
              <p:cNvPr id="49" name="Rectangle 48">
                <a:extLst>
                  <a:ext uri="{FF2B5EF4-FFF2-40B4-BE49-F238E27FC236}">
                    <a16:creationId xmlns:a16="http://schemas.microsoft.com/office/drawing/2014/main" id="{00279F5A-4C7F-4123-8299-42AAAD8621B3}"/>
                  </a:ext>
                </a:extLst>
              </p:cNvPr>
              <p:cNvSpPr>
                <a:spLocks noRot="1" noChangeAspect="1" noMove="1" noResize="1" noEditPoints="1" noAdjustHandles="1" noChangeArrowheads="1" noChangeShapeType="1" noTextEdit="1"/>
              </p:cNvSpPr>
              <p:nvPr/>
            </p:nvSpPr>
            <p:spPr>
              <a:xfrm>
                <a:off x="6353546" y="1299016"/>
                <a:ext cx="1128835" cy="369332"/>
              </a:xfrm>
              <a:prstGeom prst="rect">
                <a:avLst/>
              </a:prstGeom>
              <a:blipFill>
                <a:blip r:embed="rId3"/>
                <a:stretch>
                  <a:fillRect b="-131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0" name="Rectangle 49">
                <a:extLst>
                  <a:ext uri="{FF2B5EF4-FFF2-40B4-BE49-F238E27FC236}">
                    <a16:creationId xmlns:a16="http://schemas.microsoft.com/office/drawing/2014/main" id="{B6AFE7B7-2E35-4683-8D93-2F15FA0A0A39}"/>
                  </a:ext>
                </a:extLst>
              </p:cNvPr>
              <p:cNvSpPr/>
              <p:nvPr/>
            </p:nvSpPr>
            <p:spPr>
              <a:xfrm>
                <a:off x="6359365" y="2103436"/>
                <a:ext cx="112883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m:t>
                      </m:r>
                      <m:r>
                        <a:rPr lang="en-US" b="0" i="1" smtClean="0">
                          <a:latin typeface="Cambria Math" panose="02040503050406030204" pitchFamily="18" charset="0"/>
                        </a:rPr>
                        <m:t>0.5</m:t>
                      </m:r>
                      <m:r>
                        <a:rPr lang="en-US" i="1">
                          <a:latin typeface="Cambria Math" panose="02040503050406030204" pitchFamily="18" charset="0"/>
                        </a:rPr>
                        <m:t> ∗</m:t>
                      </m:r>
                      <m:r>
                        <a:rPr lang="en-US" b="0" i="1" smtClean="0">
                          <a:latin typeface="Cambria Math" panose="02040503050406030204" pitchFamily="18" charset="0"/>
                        </a:rPr>
                        <m:t>0)</m:t>
                      </m:r>
                    </m:oMath>
                  </m:oMathPara>
                </a14:m>
                <a:endParaRPr lang="en-US" dirty="0"/>
              </a:p>
            </p:txBody>
          </p:sp>
        </mc:Choice>
        <mc:Fallback xmlns="">
          <p:sp>
            <p:nvSpPr>
              <p:cNvPr id="50" name="Rectangle 49">
                <a:extLst>
                  <a:ext uri="{FF2B5EF4-FFF2-40B4-BE49-F238E27FC236}">
                    <a16:creationId xmlns:a16="http://schemas.microsoft.com/office/drawing/2014/main" id="{B6AFE7B7-2E35-4683-8D93-2F15FA0A0A39}"/>
                  </a:ext>
                </a:extLst>
              </p:cNvPr>
              <p:cNvSpPr>
                <a:spLocks noRot="1" noChangeAspect="1" noMove="1" noResize="1" noEditPoints="1" noAdjustHandles="1" noChangeArrowheads="1" noChangeShapeType="1" noTextEdit="1"/>
              </p:cNvSpPr>
              <p:nvPr/>
            </p:nvSpPr>
            <p:spPr>
              <a:xfrm>
                <a:off x="6359365" y="2103436"/>
                <a:ext cx="1128835" cy="369332"/>
              </a:xfrm>
              <a:prstGeom prst="rect">
                <a:avLst/>
              </a:prstGeom>
              <a:blipFill>
                <a:blip r:embed="rId4"/>
                <a:stretch>
                  <a:fillRect b="-131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Rectangle 50">
                <a:extLst>
                  <a:ext uri="{FF2B5EF4-FFF2-40B4-BE49-F238E27FC236}">
                    <a16:creationId xmlns:a16="http://schemas.microsoft.com/office/drawing/2014/main" id="{C1AF3282-943C-4457-AD45-7A6D7DC850FE}"/>
                  </a:ext>
                </a:extLst>
              </p:cNvPr>
              <p:cNvSpPr/>
              <p:nvPr/>
            </p:nvSpPr>
            <p:spPr>
              <a:xfrm>
                <a:off x="6359364" y="2897343"/>
                <a:ext cx="1205779"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m:t>
                      </m:r>
                      <m:r>
                        <a:rPr lang="en-US" b="0" i="1" smtClean="0">
                          <a:latin typeface="Cambria Math" panose="02040503050406030204" pitchFamily="18" charset="0"/>
                        </a:rPr>
                        <m:t>0.33</m:t>
                      </m:r>
                      <m:r>
                        <a:rPr lang="en-US" i="1">
                          <a:latin typeface="Cambria Math" panose="02040503050406030204" pitchFamily="18" charset="0"/>
                        </a:rPr>
                        <m:t>∗</m:t>
                      </m:r>
                      <m:r>
                        <a:rPr lang="en-US" b="0" i="1" smtClean="0">
                          <a:latin typeface="Cambria Math" panose="02040503050406030204" pitchFamily="18" charset="0"/>
                        </a:rPr>
                        <m:t>0)</m:t>
                      </m:r>
                    </m:oMath>
                  </m:oMathPara>
                </a14:m>
                <a:endParaRPr lang="en-US" dirty="0"/>
              </a:p>
            </p:txBody>
          </p:sp>
        </mc:Choice>
        <mc:Fallback xmlns="">
          <p:sp>
            <p:nvSpPr>
              <p:cNvPr id="51" name="Rectangle 50">
                <a:extLst>
                  <a:ext uri="{FF2B5EF4-FFF2-40B4-BE49-F238E27FC236}">
                    <a16:creationId xmlns:a16="http://schemas.microsoft.com/office/drawing/2014/main" id="{C1AF3282-943C-4457-AD45-7A6D7DC850FE}"/>
                  </a:ext>
                </a:extLst>
              </p:cNvPr>
              <p:cNvSpPr>
                <a:spLocks noRot="1" noChangeAspect="1" noMove="1" noResize="1" noEditPoints="1" noAdjustHandles="1" noChangeArrowheads="1" noChangeShapeType="1" noTextEdit="1"/>
              </p:cNvSpPr>
              <p:nvPr/>
            </p:nvSpPr>
            <p:spPr>
              <a:xfrm>
                <a:off x="6359364" y="2897343"/>
                <a:ext cx="1205779" cy="369332"/>
              </a:xfrm>
              <a:prstGeom prst="rect">
                <a:avLst/>
              </a:prstGeom>
              <a:blipFill>
                <a:blip r:embed="rId5"/>
                <a:stretch>
                  <a:fillRect b="-131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Rectangle 51">
                <a:extLst>
                  <a:ext uri="{FF2B5EF4-FFF2-40B4-BE49-F238E27FC236}">
                    <a16:creationId xmlns:a16="http://schemas.microsoft.com/office/drawing/2014/main" id="{110A5BE9-2785-48F1-A790-B5325E961E5B}"/>
                  </a:ext>
                </a:extLst>
              </p:cNvPr>
              <p:cNvSpPr/>
              <p:nvPr/>
            </p:nvSpPr>
            <p:spPr>
              <a:xfrm>
                <a:off x="6320892" y="3680438"/>
                <a:ext cx="1077539"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m:t>
                      </m:r>
                      <m:r>
                        <a:rPr lang="en-US" b="0" i="1" smtClean="0">
                          <a:latin typeface="Cambria Math" panose="02040503050406030204" pitchFamily="18" charset="0"/>
                        </a:rPr>
                        <m:t>0.5</m:t>
                      </m:r>
                      <m:r>
                        <a:rPr lang="en-US" i="1">
                          <a:latin typeface="Cambria Math" panose="02040503050406030204" pitchFamily="18" charset="0"/>
                        </a:rPr>
                        <m:t>∗</m:t>
                      </m:r>
                      <m:r>
                        <a:rPr lang="en-US" b="0" i="1" smtClean="0">
                          <a:latin typeface="Cambria Math" panose="02040503050406030204" pitchFamily="18" charset="0"/>
                        </a:rPr>
                        <m:t>1)</m:t>
                      </m:r>
                    </m:oMath>
                  </m:oMathPara>
                </a14:m>
                <a:endParaRPr lang="en-US" dirty="0"/>
              </a:p>
            </p:txBody>
          </p:sp>
        </mc:Choice>
        <mc:Fallback xmlns="">
          <p:sp>
            <p:nvSpPr>
              <p:cNvPr id="52" name="Rectangle 51">
                <a:extLst>
                  <a:ext uri="{FF2B5EF4-FFF2-40B4-BE49-F238E27FC236}">
                    <a16:creationId xmlns:a16="http://schemas.microsoft.com/office/drawing/2014/main" id="{110A5BE9-2785-48F1-A790-B5325E961E5B}"/>
                  </a:ext>
                </a:extLst>
              </p:cNvPr>
              <p:cNvSpPr>
                <a:spLocks noRot="1" noChangeAspect="1" noMove="1" noResize="1" noEditPoints="1" noAdjustHandles="1" noChangeArrowheads="1" noChangeShapeType="1" noTextEdit="1"/>
              </p:cNvSpPr>
              <p:nvPr/>
            </p:nvSpPr>
            <p:spPr>
              <a:xfrm>
                <a:off x="6320892" y="3680438"/>
                <a:ext cx="1077539" cy="369332"/>
              </a:xfrm>
              <a:prstGeom prst="rect">
                <a:avLst/>
              </a:prstGeom>
              <a:blipFill>
                <a:blip r:embed="rId6"/>
                <a:stretch>
                  <a:fillRect b="-13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Rectangle 52">
                <a:extLst>
                  <a:ext uri="{FF2B5EF4-FFF2-40B4-BE49-F238E27FC236}">
                    <a16:creationId xmlns:a16="http://schemas.microsoft.com/office/drawing/2014/main" id="{3BDEC7E4-6CB6-44B4-AB0B-7635AD60C1AB}"/>
                  </a:ext>
                </a:extLst>
              </p:cNvPr>
              <p:cNvSpPr/>
              <p:nvPr/>
            </p:nvSpPr>
            <p:spPr>
              <a:xfrm>
                <a:off x="6359364" y="4463533"/>
                <a:ext cx="1077539"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m:t>
                      </m:r>
                      <m:r>
                        <a:rPr lang="en-US" b="0" i="1" smtClean="0">
                          <a:latin typeface="Cambria Math" panose="02040503050406030204" pitchFamily="18" charset="0"/>
                        </a:rPr>
                        <m:t>0.4</m:t>
                      </m:r>
                      <m:r>
                        <a:rPr lang="en-US" i="1">
                          <a:latin typeface="Cambria Math" panose="02040503050406030204" pitchFamily="18" charset="0"/>
                        </a:rPr>
                        <m:t>∗</m:t>
                      </m:r>
                      <m:r>
                        <a:rPr lang="en-US" b="0" i="1" smtClean="0">
                          <a:latin typeface="Cambria Math" panose="02040503050406030204" pitchFamily="18" charset="0"/>
                        </a:rPr>
                        <m:t>0)</m:t>
                      </m:r>
                    </m:oMath>
                  </m:oMathPara>
                </a14:m>
                <a:endParaRPr lang="en-US" dirty="0"/>
              </a:p>
            </p:txBody>
          </p:sp>
        </mc:Choice>
        <mc:Fallback xmlns="">
          <p:sp>
            <p:nvSpPr>
              <p:cNvPr id="53" name="Rectangle 52">
                <a:extLst>
                  <a:ext uri="{FF2B5EF4-FFF2-40B4-BE49-F238E27FC236}">
                    <a16:creationId xmlns:a16="http://schemas.microsoft.com/office/drawing/2014/main" id="{3BDEC7E4-6CB6-44B4-AB0B-7635AD60C1AB}"/>
                  </a:ext>
                </a:extLst>
              </p:cNvPr>
              <p:cNvSpPr>
                <a:spLocks noRot="1" noChangeAspect="1" noMove="1" noResize="1" noEditPoints="1" noAdjustHandles="1" noChangeArrowheads="1" noChangeShapeType="1" noTextEdit="1"/>
              </p:cNvSpPr>
              <p:nvPr/>
            </p:nvSpPr>
            <p:spPr>
              <a:xfrm>
                <a:off x="6359364" y="4463533"/>
                <a:ext cx="1077539" cy="369332"/>
              </a:xfrm>
              <a:prstGeom prst="rect">
                <a:avLst/>
              </a:prstGeom>
              <a:blipFill>
                <a:blip r:embed="rId7"/>
                <a:stretch>
                  <a:fillRect b="-131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4" name="Rectangle 53">
                <a:extLst>
                  <a:ext uri="{FF2B5EF4-FFF2-40B4-BE49-F238E27FC236}">
                    <a16:creationId xmlns:a16="http://schemas.microsoft.com/office/drawing/2014/main" id="{F941CE9E-4C96-47E8-A83C-61A9CAFA7120}"/>
                  </a:ext>
                </a:extLst>
              </p:cNvPr>
              <p:cNvSpPr/>
              <p:nvPr/>
            </p:nvSpPr>
            <p:spPr>
              <a:xfrm>
                <a:off x="6353546" y="5306714"/>
                <a:ext cx="1205779"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m:t>
                      </m:r>
                      <m:r>
                        <a:rPr lang="en-US" b="0" i="1" smtClean="0">
                          <a:latin typeface="Cambria Math" panose="02040503050406030204" pitchFamily="18" charset="0"/>
                        </a:rPr>
                        <m:t>0.33</m:t>
                      </m:r>
                      <m:r>
                        <a:rPr lang="en-US" i="1">
                          <a:latin typeface="Cambria Math" panose="02040503050406030204" pitchFamily="18" charset="0"/>
                        </a:rPr>
                        <m:t>∗</m:t>
                      </m:r>
                      <m:r>
                        <a:rPr lang="en-US" b="0" i="1" smtClean="0">
                          <a:latin typeface="Cambria Math" panose="02040503050406030204" pitchFamily="18" charset="0"/>
                        </a:rPr>
                        <m:t>0)</m:t>
                      </m:r>
                    </m:oMath>
                  </m:oMathPara>
                </a14:m>
                <a:endParaRPr lang="en-US" dirty="0"/>
              </a:p>
            </p:txBody>
          </p:sp>
        </mc:Choice>
        <mc:Fallback xmlns="">
          <p:sp>
            <p:nvSpPr>
              <p:cNvPr id="54" name="Rectangle 53">
                <a:extLst>
                  <a:ext uri="{FF2B5EF4-FFF2-40B4-BE49-F238E27FC236}">
                    <a16:creationId xmlns:a16="http://schemas.microsoft.com/office/drawing/2014/main" id="{F941CE9E-4C96-47E8-A83C-61A9CAFA7120}"/>
                  </a:ext>
                </a:extLst>
              </p:cNvPr>
              <p:cNvSpPr>
                <a:spLocks noRot="1" noChangeAspect="1" noMove="1" noResize="1" noEditPoints="1" noAdjustHandles="1" noChangeArrowheads="1" noChangeShapeType="1" noTextEdit="1"/>
              </p:cNvSpPr>
              <p:nvPr/>
            </p:nvSpPr>
            <p:spPr>
              <a:xfrm>
                <a:off x="6353546" y="5306714"/>
                <a:ext cx="1205779" cy="369332"/>
              </a:xfrm>
              <a:prstGeom prst="rect">
                <a:avLst/>
              </a:prstGeom>
              <a:blipFill>
                <a:blip r:embed="rId8"/>
                <a:stretch>
                  <a:fillRect b="-13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Rectangle 54">
                <a:extLst>
                  <a:ext uri="{FF2B5EF4-FFF2-40B4-BE49-F238E27FC236}">
                    <a16:creationId xmlns:a16="http://schemas.microsoft.com/office/drawing/2014/main" id="{28974991-0FED-4C02-8D7C-34F93673D602}"/>
                  </a:ext>
                </a:extLst>
              </p:cNvPr>
              <p:cNvSpPr/>
              <p:nvPr/>
            </p:nvSpPr>
            <p:spPr>
              <a:xfrm>
                <a:off x="7841199" y="2838032"/>
                <a:ext cx="1931170" cy="487954"/>
              </a:xfrm>
              <a:prstGeom prst="rect">
                <a:avLst/>
              </a:prstGeom>
            </p:spPr>
            <p:txBody>
              <a:bodyPr wrap="none">
                <a:spAutoFit/>
              </a:bodyPr>
              <a:lstStyle/>
              <a:p>
                <a14:m>
                  <m:oMath xmlns:m="http://schemas.openxmlformats.org/officeDocument/2006/math">
                    <m:r>
                      <a:rPr lang="en-US" b="0" i="1" smtClean="0">
                        <a:latin typeface="Cambria Math" panose="02040503050406030204" pitchFamily="18" charset="0"/>
                      </a:rPr>
                      <m:t>𝐴𝑣𝑒𝑃</m:t>
                    </m:r>
                    <m:r>
                      <a:rPr lang="en-US" b="0" i="1" smtClean="0">
                        <a:latin typeface="Cambria Math" panose="02040503050406030204" pitchFamily="18" charset="0"/>
                      </a:rPr>
                      <m:t>=</m:t>
                    </m:r>
                    <m:f>
                      <m:fPr>
                        <m:ctrlPr>
                          <a:rPr lang="en-US" i="1" smtClean="0">
                            <a:latin typeface="Cambria Math" panose="02040503050406030204" pitchFamily="18" charset="0"/>
                          </a:rPr>
                        </m:ctrlPr>
                      </m:fPr>
                      <m:num>
                        <m:r>
                          <a:rPr lang="en-US" b="0" i="1" smtClean="0">
                            <a:latin typeface="Cambria Math" panose="02040503050406030204" pitchFamily="18" charset="0"/>
                          </a:rPr>
                          <m:t>1.5</m:t>
                        </m:r>
                      </m:num>
                      <m:den>
                        <m:r>
                          <a:rPr lang="en-US" b="0" i="1" smtClean="0">
                            <a:latin typeface="Cambria Math" panose="02040503050406030204" pitchFamily="18" charset="0"/>
                          </a:rPr>
                          <m:t>2</m:t>
                        </m:r>
                      </m:den>
                    </m:f>
                  </m:oMath>
                </a14:m>
                <a:r>
                  <a:rPr lang="en-US" dirty="0"/>
                  <a:t> = 0.75</a:t>
                </a:r>
              </a:p>
            </p:txBody>
          </p:sp>
        </mc:Choice>
        <mc:Fallback xmlns="">
          <p:sp>
            <p:nvSpPr>
              <p:cNvPr id="55" name="Rectangle 54">
                <a:extLst>
                  <a:ext uri="{FF2B5EF4-FFF2-40B4-BE49-F238E27FC236}">
                    <a16:creationId xmlns:a16="http://schemas.microsoft.com/office/drawing/2014/main" id="{28974991-0FED-4C02-8D7C-34F93673D602}"/>
                  </a:ext>
                </a:extLst>
              </p:cNvPr>
              <p:cNvSpPr>
                <a:spLocks noRot="1" noChangeAspect="1" noMove="1" noResize="1" noEditPoints="1" noAdjustHandles="1" noChangeArrowheads="1" noChangeShapeType="1" noTextEdit="1"/>
              </p:cNvSpPr>
              <p:nvPr/>
            </p:nvSpPr>
            <p:spPr>
              <a:xfrm>
                <a:off x="7841199" y="2838032"/>
                <a:ext cx="1931170" cy="487954"/>
              </a:xfrm>
              <a:prstGeom prst="rect">
                <a:avLst/>
              </a:prstGeom>
              <a:blipFill>
                <a:blip r:embed="rId9"/>
                <a:stretch>
                  <a:fillRect b="-75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6" name="Rectangle 55">
                <a:extLst>
                  <a:ext uri="{FF2B5EF4-FFF2-40B4-BE49-F238E27FC236}">
                    <a16:creationId xmlns:a16="http://schemas.microsoft.com/office/drawing/2014/main" id="{72F39DC3-62D6-4124-9E26-3ACBB8F066D2}"/>
                  </a:ext>
                </a:extLst>
              </p:cNvPr>
              <p:cNvSpPr/>
              <p:nvPr/>
            </p:nvSpPr>
            <p:spPr>
              <a:xfrm>
                <a:off x="6712618" y="1685307"/>
                <a:ext cx="41069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oMath>
                  </m:oMathPara>
                </a14:m>
                <a:endParaRPr lang="en-US" dirty="0"/>
              </a:p>
            </p:txBody>
          </p:sp>
        </mc:Choice>
        <mc:Fallback xmlns="">
          <p:sp>
            <p:nvSpPr>
              <p:cNvPr id="56" name="Rectangle 55">
                <a:extLst>
                  <a:ext uri="{FF2B5EF4-FFF2-40B4-BE49-F238E27FC236}">
                    <a16:creationId xmlns:a16="http://schemas.microsoft.com/office/drawing/2014/main" id="{72F39DC3-62D6-4124-9E26-3ACBB8F066D2}"/>
                  </a:ext>
                </a:extLst>
              </p:cNvPr>
              <p:cNvSpPr>
                <a:spLocks noRot="1" noChangeAspect="1" noMove="1" noResize="1" noEditPoints="1" noAdjustHandles="1" noChangeArrowheads="1" noChangeShapeType="1" noTextEdit="1"/>
              </p:cNvSpPr>
              <p:nvPr/>
            </p:nvSpPr>
            <p:spPr>
              <a:xfrm>
                <a:off x="6712618" y="1685307"/>
                <a:ext cx="410690" cy="369332"/>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8" name="Rectangle 57">
                <a:extLst>
                  <a:ext uri="{FF2B5EF4-FFF2-40B4-BE49-F238E27FC236}">
                    <a16:creationId xmlns:a16="http://schemas.microsoft.com/office/drawing/2014/main" id="{B113CF9F-59D4-4299-A4BE-7E9616E11060}"/>
                  </a:ext>
                </a:extLst>
              </p:cNvPr>
              <p:cNvSpPr/>
              <p:nvPr/>
            </p:nvSpPr>
            <p:spPr>
              <a:xfrm>
                <a:off x="6723600" y="2543854"/>
                <a:ext cx="41069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oMath>
                  </m:oMathPara>
                </a14:m>
                <a:endParaRPr lang="en-US" dirty="0"/>
              </a:p>
            </p:txBody>
          </p:sp>
        </mc:Choice>
        <mc:Fallback xmlns="">
          <p:sp>
            <p:nvSpPr>
              <p:cNvPr id="58" name="Rectangle 57">
                <a:extLst>
                  <a:ext uri="{FF2B5EF4-FFF2-40B4-BE49-F238E27FC236}">
                    <a16:creationId xmlns:a16="http://schemas.microsoft.com/office/drawing/2014/main" id="{B113CF9F-59D4-4299-A4BE-7E9616E11060}"/>
                  </a:ext>
                </a:extLst>
              </p:cNvPr>
              <p:cNvSpPr>
                <a:spLocks noRot="1" noChangeAspect="1" noMove="1" noResize="1" noEditPoints="1" noAdjustHandles="1" noChangeArrowheads="1" noChangeShapeType="1" noTextEdit="1"/>
              </p:cNvSpPr>
              <p:nvPr/>
            </p:nvSpPr>
            <p:spPr>
              <a:xfrm>
                <a:off x="6723600" y="2543854"/>
                <a:ext cx="410690" cy="369332"/>
              </a:xfrm>
              <a:prstGeom prst="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9" name="Rectangle 58">
                <a:extLst>
                  <a:ext uri="{FF2B5EF4-FFF2-40B4-BE49-F238E27FC236}">
                    <a16:creationId xmlns:a16="http://schemas.microsoft.com/office/drawing/2014/main" id="{7F7E3195-ECCB-4F24-8E79-E002ED97DBEF}"/>
                  </a:ext>
                </a:extLst>
              </p:cNvPr>
              <p:cNvSpPr/>
              <p:nvPr/>
            </p:nvSpPr>
            <p:spPr>
              <a:xfrm>
                <a:off x="6712618" y="3294147"/>
                <a:ext cx="41069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oMath>
                  </m:oMathPara>
                </a14:m>
                <a:endParaRPr lang="en-US" dirty="0"/>
              </a:p>
            </p:txBody>
          </p:sp>
        </mc:Choice>
        <mc:Fallback xmlns="">
          <p:sp>
            <p:nvSpPr>
              <p:cNvPr id="59" name="Rectangle 58">
                <a:extLst>
                  <a:ext uri="{FF2B5EF4-FFF2-40B4-BE49-F238E27FC236}">
                    <a16:creationId xmlns:a16="http://schemas.microsoft.com/office/drawing/2014/main" id="{7F7E3195-ECCB-4F24-8E79-E002ED97DBEF}"/>
                  </a:ext>
                </a:extLst>
              </p:cNvPr>
              <p:cNvSpPr>
                <a:spLocks noRot="1" noChangeAspect="1" noMove="1" noResize="1" noEditPoints="1" noAdjustHandles="1" noChangeArrowheads="1" noChangeShapeType="1" noTextEdit="1"/>
              </p:cNvSpPr>
              <p:nvPr/>
            </p:nvSpPr>
            <p:spPr>
              <a:xfrm>
                <a:off x="6712618" y="3294147"/>
                <a:ext cx="410690" cy="369332"/>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0" name="Rectangle 59">
                <a:extLst>
                  <a:ext uri="{FF2B5EF4-FFF2-40B4-BE49-F238E27FC236}">
                    <a16:creationId xmlns:a16="http://schemas.microsoft.com/office/drawing/2014/main" id="{87A4E76D-30F1-4208-B1A5-C0B2F0E8059D}"/>
                  </a:ext>
                </a:extLst>
              </p:cNvPr>
              <p:cNvSpPr/>
              <p:nvPr/>
            </p:nvSpPr>
            <p:spPr>
              <a:xfrm>
                <a:off x="6723600" y="4069065"/>
                <a:ext cx="41069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oMath>
                  </m:oMathPara>
                </a14:m>
                <a:endParaRPr lang="en-US" dirty="0"/>
              </a:p>
            </p:txBody>
          </p:sp>
        </mc:Choice>
        <mc:Fallback xmlns="">
          <p:sp>
            <p:nvSpPr>
              <p:cNvPr id="60" name="Rectangle 59">
                <a:extLst>
                  <a:ext uri="{FF2B5EF4-FFF2-40B4-BE49-F238E27FC236}">
                    <a16:creationId xmlns:a16="http://schemas.microsoft.com/office/drawing/2014/main" id="{87A4E76D-30F1-4208-B1A5-C0B2F0E8059D}"/>
                  </a:ext>
                </a:extLst>
              </p:cNvPr>
              <p:cNvSpPr>
                <a:spLocks noRot="1" noChangeAspect="1" noMove="1" noResize="1" noEditPoints="1" noAdjustHandles="1" noChangeArrowheads="1" noChangeShapeType="1" noTextEdit="1"/>
              </p:cNvSpPr>
              <p:nvPr/>
            </p:nvSpPr>
            <p:spPr>
              <a:xfrm>
                <a:off x="6723600" y="4069065"/>
                <a:ext cx="410690" cy="369332"/>
              </a:xfrm>
              <a:prstGeom prst="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1" name="Rectangle 60">
                <a:extLst>
                  <a:ext uri="{FF2B5EF4-FFF2-40B4-BE49-F238E27FC236}">
                    <a16:creationId xmlns:a16="http://schemas.microsoft.com/office/drawing/2014/main" id="{C53E43F2-9F8C-48EF-B338-4903ACD5C8D4}"/>
                  </a:ext>
                </a:extLst>
              </p:cNvPr>
              <p:cNvSpPr/>
              <p:nvPr/>
            </p:nvSpPr>
            <p:spPr>
              <a:xfrm>
                <a:off x="6712618" y="4885123"/>
                <a:ext cx="41069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oMath>
                  </m:oMathPara>
                </a14:m>
                <a:endParaRPr lang="en-US" dirty="0"/>
              </a:p>
            </p:txBody>
          </p:sp>
        </mc:Choice>
        <mc:Fallback xmlns="">
          <p:sp>
            <p:nvSpPr>
              <p:cNvPr id="61" name="Rectangle 60">
                <a:extLst>
                  <a:ext uri="{FF2B5EF4-FFF2-40B4-BE49-F238E27FC236}">
                    <a16:creationId xmlns:a16="http://schemas.microsoft.com/office/drawing/2014/main" id="{C53E43F2-9F8C-48EF-B338-4903ACD5C8D4}"/>
                  </a:ext>
                </a:extLst>
              </p:cNvPr>
              <p:cNvSpPr>
                <a:spLocks noRot="1" noChangeAspect="1" noMove="1" noResize="1" noEditPoints="1" noAdjustHandles="1" noChangeArrowheads="1" noChangeShapeType="1" noTextEdit="1"/>
              </p:cNvSpPr>
              <p:nvPr/>
            </p:nvSpPr>
            <p:spPr>
              <a:xfrm>
                <a:off x="6712618" y="4885123"/>
                <a:ext cx="410690" cy="369332"/>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2" name="TextBox 61">
                <a:extLst>
                  <a:ext uri="{FF2B5EF4-FFF2-40B4-BE49-F238E27FC236}">
                    <a16:creationId xmlns:a16="http://schemas.microsoft.com/office/drawing/2014/main" id="{42764EFD-4F94-4C90-A4F7-83C7A52C5977}"/>
                  </a:ext>
                </a:extLst>
              </p:cNvPr>
              <p:cNvSpPr txBox="1"/>
              <p:nvPr/>
            </p:nvSpPr>
            <p:spPr>
              <a:xfrm>
                <a:off x="9616018" y="1541316"/>
                <a:ext cx="2472792" cy="68679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𝑀𝐴𝑃</m:t>
                      </m:r>
                      <m:r>
                        <a:rPr lang="en-US" b="0" i="1" smtClean="0">
                          <a:latin typeface="Cambria Math" panose="02040503050406030204" pitchFamily="18" charset="0"/>
                        </a:rPr>
                        <m:t>= </m:t>
                      </m:r>
                      <m:f>
                        <m:fPr>
                          <m:ctrlPr>
                            <a:rPr lang="en-US" b="0" i="1" smtClean="0">
                              <a:latin typeface="Cambria Math" panose="02040503050406030204" pitchFamily="18" charset="0"/>
                            </a:rPr>
                          </m:ctrlPr>
                        </m:fPr>
                        <m:num>
                          <m:nary>
                            <m:naryPr>
                              <m:chr m:val="∑"/>
                              <m:supHide m:val="on"/>
                              <m:ctrlPr>
                                <a:rPr lang="en-US" b="0" i="1" smtClean="0">
                                  <a:latin typeface="Cambria Math" panose="02040503050406030204" pitchFamily="18" charset="0"/>
                                </a:rPr>
                              </m:ctrlPr>
                            </m:naryPr>
                            <m:sub>
                              <m:r>
                                <m:rPr>
                                  <m:brk m:alnAt="7"/>
                                </m:rPr>
                                <a:rPr lang="en-US" b="0" i="1" smtClean="0">
                                  <a:latin typeface="Cambria Math" panose="02040503050406030204" pitchFamily="18" charset="0"/>
                                </a:rPr>
                                <m:t>𝑞</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𝑄</m:t>
                              </m:r>
                            </m:sub>
                            <m:sup/>
                            <m:e>
                              <m:r>
                                <a:rPr lang="en-US" b="0" i="1" smtClean="0">
                                  <a:latin typeface="Cambria Math" panose="02040503050406030204" pitchFamily="18" charset="0"/>
                                </a:rPr>
                                <m:t>𝐴𝑣𝑒𝑃</m:t>
                              </m:r>
                              <m:r>
                                <a:rPr lang="en-US" b="0" i="1" smtClean="0">
                                  <a:latin typeface="Cambria Math" panose="02040503050406030204" pitchFamily="18" charset="0"/>
                                </a:rPr>
                                <m:t>(</m:t>
                              </m:r>
                              <m:r>
                                <a:rPr lang="en-US" b="0" i="1" smtClean="0">
                                  <a:latin typeface="Cambria Math" panose="02040503050406030204" pitchFamily="18" charset="0"/>
                                </a:rPr>
                                <m:t>𝑞</m:t>
                              </m:r>
                              <m:r>
                                <a:rPr lang="en-US" b="0" i="1" smtClean="0">
                                  <a:latin typeface="Cambria Math" panose="02040503050406030204" pitchFamily="18" charset="0"/>
                                </a:rPr>
                                <m:t>)</m:t>
                              </m:r>
                            </m:e>
                          </m:nary>
                        </m:num>
                        <m:den>
                          <m:r>
                            <a:rPr lang="en-US" b="0" i="1" smtClean="0">
                              <a:latin typeface="Cambria Math" panose="02040503050406030204" pitchFamily="18" charset="0"/>
                            </a:rPr>
                            <m:t>|</m:t>
                          </m:r>
                          <m:r>
                            <a:rPr lang="en-US" b="0" i="1" smtClean="0">
                              <a:latin typeface="Cambria Math" panose="02040503050406030204" pitchFamily="18" charset="0"/>
                            </a:rPr>
                            <m:t>𝑄</m:t>
                          </m:r>
                          <m:r>
                            <a:rPr lang="en-US" b="0" i="1" smtClean="0">
                              <a:latin typeface="Cambria Math" panose="02040503050406030204" pitchFamily="18" charset="0"/>
                            </a:rPr>
                            <m:t>|</m:t>
                          </m:r>
                        </m:den>
                      </m:f>
                    </m:oMath>
                  </m:oMathPara>
                </a14:m>
                <a:endParaRPr lang="en-US" dirty="0"/>
              </a:p>
            </p:txBody>
          </p:sp>
        </mc:Choice>
        <mc:Fallback xmlns="">
          <p:sp>
            <p:nvSpPr>
              <p:cNvPr id="62" name="TextBox 61">
                <a:extLst>
                  <a:ext uri="{FF2B5EF4-FFF2-40B4-BE49-F238E27FC236}">
                    <a16:creationId xmlns:a16="http://schemas.microsoft.com/office/drawing/2014/main" id="{42764EFD-4F94-4C90-A4F7-83C7A52C5977}"/>
                  </a:ext>
                </a:extLst>
              </p:cNvPr>
              <p:cNvSpPr txBox="1">
                <a:spLocks noRot="1" noChangeAspect="1" noMove="1" noResize="1" noEditPoints="1" noAdjustHandles="1" noChangeArrowheads="1" noChangeShapeType="1" noTextEdit="1"/>
              </p:cNvSpPr>
              <p:nvPr/>
            </p:nvSpPr>
            <p:spPr>
              <a:xfrm>
                <a:off x="9616018" y="1541316"/>
                <a:ext cx="2472792" cy="686791"/>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3" name="TextBox 62">
                <a:extLst>
                  <a:ext uri="{FF2B5EF4-FFF2-40B4-BE49-F238E27FC236}">
                    <a16:creationId xmlns:a16="http://schemas.microsoft.com/office/drawing/2014/main" id="{11EB65BA-F45E-4363-8511-C4A34A44DDF4}"/>
                  </a:ext>
                </a:extLst>
              </p:cNvPr>
              <p:cNvSpPr txBox="1"/>
              <p:nvPr/>
            </p:nvSpPr>
            <p:spPr>
              <a:xfrm>
                <a:off x="10069219" y="979780"/>
                <a:ext cx="201959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𝑄</m:t>
                      </m:r>
                      <m:r>
                        <a:rPr lang="en-US" b="0" i="1" smtClean="0">
                          <a:latin typeface="Cambria Math" panose="02040503050406030204" pitchFamily="18" charset="0"/>
                        </a:rPr>
                        <m:t>=</m:t>
                      </m:r>
                      <m:r>
                        <a:rPr lang="en-US" b="0" i="1" smtClean="0">
                          <a:latin typeface="Cambria Math" panose="02040503050406030204" pitchFamily="18" charset="0"/>
                        </a:rPr>
                        <m:t>𝑇𝑒𝑠𝑡</m:t>
                      </m:r>
                      <m:r>
                        <a:rPr lang="en-US" b="0" i="1" smtClean="0">
                          <a:latin typeface="Cambria Math" panose="02040503050406030204" pitchFamily="18" charset="0"/>
                        </a:rPr>
                        <m:t> </m:t>
                      </m:r>
                      <m:r>
                        <a:rPr lang="en-US" b="0" i="1" smtClean="0">
                          <a:latin typeface="Cambria Math" panose="02040503050406030204" pitchFamily="18" charset="0"/>
                        </a:rPr>
                        <m:t>𝑄𝑢𝑒𝑟𝑖𝑒𝑠</m:t>
                      </m:r>
                    </m:oMath>
                  </m:oMathPara>
                </a14:m>
                <a:endParaRPr lang="en-US" dirty="0"/>
              </a:p>
            </p:txBody>
          </p:sp>
        </mc:Choice>
        <mc:Fallback xmlns="">
          <p:sp>
            <p:nvSpPr>
              <p:cNvPr id="63" name="TextBox 62">
                <a:extLst>
                  <a:ext uri="{FF2B5EF4-FFF2-40B4-BE49-F238E27FC236}">
                    <a16:creationId xmlns:a16="http://schemas.microsoft.com/office/drawing/2014/main" id="{11EB65BA-F45E-4363-8511-C4A34A44DDF4}"/>
                  </a:ext>
                </a:extLst>
              </p:cNvPr>
              <p:cNvSpPr txBox="1">
                <a:spLocks noRot="1" noChangeAspect="1" noMove="1" noResize="1" noEditPoints="1" noAdjustHandles="1" noChangeArrowheads="1" noChangeShapeType="1" noTextEdit="1"/>
              </p:cNvSpPr>
              <p:nvPr/>
            </p:nvSpPr>
            <p:spPr>
              <a:xfrm>
                <a:off x="10069219" y="979780"/>
                <a:ext cx="2019591" cy="369332"/>
              </a:xfrm>
              <a:prstGeom prst="rect">
                <a:avLst/>
              </a:prstGeom>
              <a:blipFill>
                <a:blip r:embed="rId15"/>
                <a:stretch>
                  <a:fillRect b="-11667"/>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456556FA-53BC-464B-893B-22E4A7E80C1A}"/>
              </a:ext>
            </a:extLst>
          </p:cNvPr>
          <p:cNvSpPr txBox="1"/>
          <p:nvPr/>
        </p:nvSpPr>
        <p:spPr>
          <a:xfrm>
            <a:off x="-24473" y="5103674"/>
            <a:ext cx="2405742" cy="1754326"/>
          </a:xfrm>
          <a:prstGeom prst="rect">
            <a:avLst/>
          </a:prstGeom>
          <a:noFill/>
          <a:ln>
            <a:solidFill>
              <a:schemeClr val="bg1">
                <a:lumMod val="50000"/>
              </a:schemeClr>
            </a:solidFill>
          </a:ln>
        </p:spPr>
        <p:txBody>
          <a:bodyPr wrap="square" rtlCol="0">
            <a:spAutoFit/>
          </a:bodyPr>
          <a:lstStyle/>
          <a:p>
            <a:r>
              <a:rPr lang="en-US" dirty="0"/>
              <a:t>Many other options:</a:t>
            </a:r>
          </a:p>
          <a:p>
            <a:r>
              <a:rPr lang="en-US" dirty="0"/>
              <a:t> Mean Reciprocal Rank</a:t>
            </a:r>
          </a:p>
          <a:p>
            <a:r>
              <a:rPr lang="en-US" dirty="0"/>
              <a:t> Precision @k</a:t>
            </a:r>
          </a:p>
          <a:p>
            <a:r>
              <a:rPr lang="en-US" dirty="0"/>
              <a:t> Clickthrough Rate</a:t>
            </a:r>
          </a:p>
          <a:p>
            <a:r>
              <a:rPr lang="en-US" dirty="0"/>
              <a:t> User Outcomes</a:t>
            </a:r>
          </a:p>
          <a:p>
            <a:r>
              <a:rPr lang="en-US" dirty="0"/>
              <a:t> And </a:t>
            </a:r>
            <a:r>
              <a:rPr lang="en-US" dirty="0" err="1"/>
              <a:t>etc</a:t>
            </a:r>
            <a:r>
              <a:rPr lang="en-US" dirty="0"/>
              <a:t>… </a:t>
            </a:r>
          </a:p>
        </p:txBody>
      </p:sp>
      <p:sp>
        <p:nvSpPr>
          <p:cNvPr id="4" name="TextBox 3">
            <a:extLst>
              <a:ext uri="{FF2B5EF4-FFF2-40B4-BE49-F238E27FC236}">
                <a16:creationId xmlns:a16="http://schemas.microsoft.com/office/drawing/2014/main" id="{E823C083-6D2B-46A0-9D5F-7234B3B3C5B3}"/>
              </a:ext>
            </a:extLst>
          </p:cNvPr>
          <p:cNvSpPr txBox="1"/>
          <p:nvPr/>
        </p:nvSpPr>
        <p:spPr>
          <a:xfrm>
            <a:off x="193302" y="1375008"/>
            <a:ext cx="1914307" cy="646331"/>
          </a:xfrm>
          <a:prstGeom prst="rect">
            <a:avLst/>
          </a:prstGeom>
          <a:noFill/>
          <a:ln>
            <a:solidFill>
              <a:schemeClr val="bg1">
                <a:lumMod val="85000"/>
              </a:schemeClr>
            </a:solidFill>
          </a:ln>
        </p:spPr>
        <p:txBody>
          <a:bodyPr wrap="none" rtlCol="0">
            <a:spAutoFit/>
          </a:bodyPr>
          <a:lstStyle/>
          <a:p>
            <a:r>
              <a:rPr lang="en-US" dirty="0">
                <a:solidFill>
                  <a:schemeClr val="bg1">
                    <a:lumMod val="50000"/>
                  </a:schemeClr>
                </a:solidFill>
              </a:rPr>
              <a:t>Scores from</a:t>
            </a:r>
          </a:p>
          <a:p>
            <a:r>
              <a:rPr lang="en-US" dirty="0">
                <a:solidFill>
                  <a:schemeClr val="bg1">
                    <a:lumMod val="50000"/>
                  </a:schemeClr>
                </a:solidFill>
              </a:rPr>
              <a:t>Ranking Algorithm</a:t>
            </a:r>
          </a:p>
        </p:txBody>
      </p:sp>
      <p:cxnSp>
        <p:nvCxnSpPr>
          <p:cNvPr id="29" name="Straight Connector 28">
            <a:extLst>
              <a:ext uri="{FF2B5EF4-FFF2-40B4-BE49-F238E27FC236}">
                <a16:creationId xmlns:a16="http://schemas.microsoft.com/office/drawing/2014/main" id="{B30731D4-70FC-4EBB-BB06-6B95A7868248}"/>
              </a:ext>
            </a:extLst>
          </p:cNvPr>
          <p:cNvCxnSpPr>
            <a:stCxn id="4" idx="3"/>
            <a:endCxn id="21" idx="1"/>
          </p:cNvCxnSpPr>
          <p:nvPr/>
        </p:nvCxnSpPr>
        <p:spPr>
          <a:xfrm>
            <a:off x="2107609" y="1698174"/>
            <a:ext cx="935578" cy="194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737F977-1FA2-4D4C-9E19-3FD5FD19F071}"/>
              </a:ext>
            </a:extLst>
          </p:cNvPr>
          <p:cNvCxnSpPr>
            <a:stCxn id="4" idx="3"/>
            <a:endCxn id="22" idx="1"/>
          </p:cNvCxnSpPr>
          <p:nvPr/>
        </p:nvCxnSpPr>
        <p:spPr>
          <a:xfrm>
            <a:off x="2107609" y="1698174"/>
            <a:ext cx="935578" cy="75987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423E97C-335E-4250-8E54-B97C2E6A7000}"/>
              </a:ext>
            </a:extLst>
          </p:cNvPr>
          <p:cNvCxnSpPr>
            <a:stCxn id="4" idx="3"/>
            <a:endCxn id="24" idx="1"/>
          </p:cNvCxnSpPr>
          <p:nvPr/>
        </p:nvCxnSpPr>
        <p:spPr>
          <a:xfrm>
            <a:off x="2107609" y="1698174"/>
            <a:ext cx="924692" cy="15427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F8E45C3-D60B-44B0-AD1E-A177CA3B65A5}"/>
              </a:ext>
            </a:extLst>
          </p:cNvPr>
          <p:cNvCxnSpPr>
            <a:stCxn id="4" idx="3"/>
            <a:endCxn id="25" idx="1"/>
          </p:cNvCxnSpPr>
          <p:nvPr/>
        </p:nvCxnSpPr>
        <p:spPr>
          <a:xfrm>
            <a:off x="2107609" y="1698174"/>
            <a:ext cx="924692" cy="232750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2ECA819-EB12-4C56-A98C-001FA0585F8D}"/>
              </a:ext>
            </a:extLst>
          </p:cNvPr>
          <p:cNvCxnSpPr>
            <a:stCxn id="4" idx="3"/>
            <a:endCxn id="23" idx="1"/>
          </p:cNvCxnSpPr>
          <p:nvPr/>
        </p:nvCxnSpPr>
        <p:spPr>
          <a:xfrm>
            <a:off x="2107609" y="1698174"/>
            <a:ext cx="924692" cy="314195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93349A2E-CBC9-4C5D-9A68-B40A7A2F6F3D}"/>
              </a:ext>
            </a:extLst>
          </p:cNvPr>
          <p:cNvCxnSpPr>
            <a:stCxn id="4" idx="3"/>
          </p:cNvCxnSpPr>
          <p:nvPr/>
        </p:nvCxnSpPr>
        <p:spPr>
          <a:xfrm>
            <a:off x="2107609" y="1698174"/>
            <a:ext cx="960051" cy="405446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0B21B297-68E2-42CD-9D01-F17A6F0C2101}"/>
                  </a:ext>
                </a:extLst>
              </p:cNvPr>
              <p:cNvSpPr txBox="1"/>
              <p:nvPr/>
            </p:nvSpPr>
            <p:spPr>
              <a:xfrm>
                <a:off x="7841200" y="5831977"/>
                <a:ext cx="3625480" cy="369332"/>
              </a:xfrm>
              <a:prstGeom prst="rect">
                <a:avLst/>
              </a:prstGeom>
              <a:noFill/>
            </p:spPr>
            <p:txBody>
              <a:bodyPr wrap="none" rtlCol="0">
                <a:spAutoFit/>
              </a:bodyPr>
              <a:lstStyle/>
              <a:p>
                <a:r>
                  <a:rPr lang="en-US" dirty="0"/>
                  <a:t>Ranker put both As @ top </a:t>
                </a:r>
                <a14:m>
                  <m:oMath xmlns:m="http://schemas.openxmlformats.org/officeDocument/2006/math">
                    <m:r>
                      <a:rPr lang="en-US" b="0" i="1" smtClean="0">
                        <a:latin typeface="Cambria Math" panose="02040503050406030204" pitchFamily="18" charset="0"/>
                      </a:rPr>
                      <m:t>𝐴𝑣𝑒𝑃</m:t>
                    </m:r>
                    <m:r>
                      <a:rPr lang="en-US" b="0" i="1" smtClean="0">
                        <a:latin typeface="Cambria Math" panose="02040503050406030204" pitchFamily="18" charset="0"/>
                      </a:rPr>
                      <m:t>=1</m:t>
                    </m:r>
                  </m:oMath>
                </a14:m>
                <a:endParaRPr lang="en-US" dirty="0"/>
              </a:p>
            </p:txBody>
          </p:sp>
        </mc:Choice>
        <mc:Fallback xmlns="">
          <p:sp>
            <p:nvSpPr>
              <p:cNvPr id="45" name="TextBox 44">
                <a:extLst>
                  <a:ext uri="{FF2B5EF4-FFF2-40B4-BE49-F238E27FC236}">
                    <a16:creationId xmlns:a16="http://schemas.microsoft.com/office/drawing/2014/main" id="{0B21B297-68E2-42CD-9D01-F17A6F0C2101}"/>
                  </a:ext>
                </a:extLst>
              </p:cNvPr>
              <p:cNvSpPr txBox="1">
                <a:spLocks noRot="1" noChangeAspect="1" noMove="1" noResize="1" noEditPoints="1" noAdjustHandles="1" noChangeArrowheads="1" noChangeShapeType="1" noTextEdit="1"/>
              </p:cNvSpPr>
              <p:nvPr/>
            </p:nvSpPr>
            <p:spPr>
              <a:xfrm>
                <a:off x="7841200" y="5831977"/>
                <a:ext cx="3625480" cy="369332"/>
              </a:xfrm>
              <a:prstGeom prst="rect">
                <a:avLst/>
              </a:prstGeom>
              <a:blipFill>
                <a:blip r:embed="rId16"/>
                <a:stretch>
                  <a:fillRect l="-1345" t="-10000" b="-2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4" name="TextBox 63">
                <a:extLst>
                  <a:ext uri="{FF2B5EF4-FFF2-40B4-BE49-F238E27FC236}">
                    <a16:creationId xmlns:a16="http://schemas.microsoft.com/office/drawing/2014/main" id="{68A88FFC-E279-4696-A151-D7A586329215}"/>
                  </a:ext>
                </a:extLst>
              </p:cNvPr>
              <p:cNvSpPr txBox="1"/>
              <p:nvPr/>
            </p:nvSpPr>
            <p:spPr>
              <a:xfrm>
                <a:off x="7841199" y="6221222"/>
                <a:ext cx="3706271" cy="369332"/>
              </a:xfrm>
              <a:prstGeom prst="rect">
                <a:avLst/>
              </a:prstGeom>
              <a:noFill/>
            </p:spPr>
            <p:txBody>
              <a:bodyPr wrap="none" rtlCol="0">
                <a:spAutoFit/>
              </a:bodyPr>
              <a:lstStyle/>
              <a:p>
                <a:r>
                  <a:rPr lang="en-US" dirty="0"/>
                  <a:t>Ranker put both As @ end </a:t>
                </a:r>
                <a14:m>
                  <m:oMath xmlns:m="http://schemas.openxmlformats.org/officeDocument/2006/math">
                    <m:r>
                      <a:rPr lang="en-US" b="0" i="1" smtClean="0">
                        <a:latin typeface="Cambria Math" panose="02040503050406030204" pitchFamily="18" charset="0"/>
                      </a:rPr>
                      <m:t>𝐴𝑣𝑒𝑃</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.18</m:t>
                    </m:r>
                  </m:oMath>
                </a14:m>
                <a:endParaRPr lang="en-US" dirty="0"/>
              </a:p>
            </p:txBody>
          </p:sp>
        </mc:Choice>
        <mc:Fallback xmlns="">
          <p:sp>
            <p:nvSpPr>
              <p:cNvPr id="64" name="TextBox 63">
                <a:extLst>
                  <a:ext uri="{FF2B5EF4-FFF2-40B4-BE49-F238E27FC236}">
                    <a16:creationId xmlns:a16="http://schemas.microsoft.com/office/drawing/2014/main" id="{68A88FFC-E279-4696-A151-D7A586329215}"/>
                  </a:ext>
                </a:extLst>
              </p:cNvPr>
              <p:cNvSpPr txBox="1">
                <a:spLocks noRot="1" noChangeAspect="1" noMove="1" noResize="1" noEditPoints="1" noAdjustHandles="1" noChangeArrowheads="1" noChangeShapeType="1" noTextEdit="1"/>
              </p:cNvSpPr>
              <p:nvPr/>
            </p:nvSpPr>
            <p:spPr>
              <a:xfrm>
                <a:off x="7841199" y="6221222"/>
                <a:ext cx="3706271" cy="369332"/>
              </a:xfrm>
              <a:prstGeom prst="rect">
                <a:avLst/>
              </a:prstGeom>
              <a:blipFill>
                <a:blip r:embed="rId17"/>
                <a:stretch>
                  <a:fillRect l="-1316" t="-10000" b="-26667"/>
                </a:stretch>
              </a:blipFill>
            </p:spPr>
            <p:txBody>
              <a:bodyPr/>
              <a:lstStyle/>
              <a:p>
                <a:r>
                  <a:rPr lang="en-US">
                    <a:noFill/>
                  </a:rPr>
                  <a:t> </a:t>
                </a:r>
              </a:p>
            </p:txBody>
          </p:sp>
        </mc:Fallback>
      </mc:AlternateContent>
      <p:sp>
        <p:nvSpPr>
          <p:cNvPr id="46" name="TextBox 45">
            <a:extLst>
              <a:ext uri="{FF2B5EF4-FFF2-40B4-BE49-F238E27FC236}">
                <a16:creationId xmlns:a16="http://schemas.microsoft.com/office/drawing/2014/main" id="{17005ABD-6708-401A-A013-E96713F460C5}"/>
              </a:ext>
            </a:extLst>
          </p:cNvPr>
          <p:cNvSpPr txBox="1"/>
          <p:nvPr/>
        </p:nvSpPr>
        <p:spPr>
          <a:xfrm>
            <a:off x="7978878" y="5466093"/>
            <a:ext cx="375424" cy="369332"/>
          </a:xfrm>
          <a:prstGeom prst="rect">
            <a:avLst/>
          </a:prstGeom>
          <a:noFill/>
        </p:spPr>
        <p:txBody>
          <a:bodyPr wrap="square" rtlCol="0">
            <a:spAutoFit/>
          </a:bodyPr>
          <a:lstStyle/>
          <a:p>
            <a:r>
              <a:rPr lang="en-US" dirty="0"/>
              <a:t>If:</a:t>
            </a:r>
          </a:p>
        </p:txBody>
      </p:sp>
    </p:spTree>
    <p:extLst>
      <p:ext uri="{BB962C8B-B14F-4D97-AF65-F5344CB8AC3E}">
        <p14:creationId xmlns:p14="http://schemas.microsoft.com/office/powerpoint/2010/main" val="89674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 calcmode="lin" valueType="num">
                                      <p:cBhvr additive="base">
                                        <p:cTn id="37" dur="500" fill="hold"/>
                                        <p:tgtEl>
                                          <p:spTgt spid="26"/>
                                        </p:tgtEl>
                                        <p:attrNameLst>
                                          <p:attrName>ppt_x</p:attrName>
                                        </p:attrNameLst>
                                      </p:cBhvr>
                                      <p:tavLst>
                                        <p:tav tm="0">
                                          <p:val>
                                            <p:strVal val="#ppt_x"/>
                                          </p:val>
                                        </p:tav>
                                        <p:tav tm="100000">
                                          <p:val>
                                            <p:strVal val="#ppt_x"/>
                                          </p:val>
                                        </p:tav>
                                      </p:tavLst>
                                    </p:anim>
                                    <p:anim calcmode="lin" valueType="num">
                                      <p:cBhvr additive="base">
                                        <p:cTn id="38" dur="500" fill="hold"/>
                                        <p:tgtEl>
                                          <p:spTgt spid="26"/>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additive="base">
                                        <p:cTn id="41" dur="500" fill="hold"/>
                                        <p:tgtEl>
                                          <p:spTgt spid="23"/>
                                        </p:tgtEl>
                                        <p:attrNameLst>
                                          <p:attrName>ppt_x</p:attrName>
                                        </p:attrNameLst>
                                      </p:cBhvr>
                                      <p:tavLst>
                                        <p:tav tm="0">
                                          <p:val>
                                            <p:strVal val="#ppt_x"/>
                                          </p:val>
                                        </p:tav>
                                        <p:tav tm="100000">
                                          <p:val>
                                            <p:strVal val="#ppt_x"/>
                                          </p:val>
                                        </p:tav>
                                      </p:tavLst>
                                    </p:anim>
                                    <p:anim calcmode="lin" valueType="num">
                                      <p:cBhvr additive="base">
                                        <p:cTn id="42" dur="500" fill="hold"/>
                                        <p:tgtEl>
                                          <p:spTgt spid="23"/>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additive="base">
                                        <p:cTn id="45" dur="500" fill="hold"/>
                                        <p:tgtEl>
                                          <p:spTgt spid="25"/>
                                        </p:tgtEl>
                                        <p:attrNameLst>
                                          <p:attrName>ppt_x</p:attrName>
                                        </p:attrNameLst>
                                      </p:cBhvr>
                                      <p:tavLst>
                                        <p:tav tm="0">
                                          <p:val>
                                            <p:strVal val="#ppt_x"/>
                                          </p:val>
                                        </p:tav>
                                        <p:tav tm="100000">
                                          <p:val>
                                            <p:strVal val="#ppt_x"/>
                                          </p:val>
                                        </p:tav>
                                      </p:tavLst>
                                    </p:anim>
                                    <p:anim calcmode="lin" valueType="num">
                                      <p:cBhvr additive="base">
                                        <p:cTn id="46" dur="500" fill="hold"/>
                                        <p:tgtEl>
                                          <p:spTgt spid="25"/>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additive="base">
                                        <p:cTn id="49" dur="500" fill="hold"/>
                                        <p:tgtEl>
                                          <p:spTgt spid="24"/>
                                        </p:tgtEl>
                                        <p:attrNameLst>
                                          <p:attrName>ppt_x</p:attrName>
                                        </p:attrNameLst>
                                      </p:cBhvr>
                                      <p:tavLst>
                                        <p:tav tm="0">
                                          <p:val>
                                            <p:strVal val="#ppt_x"/>
                                          </p:val>
                                        </p:tav>
                                        <p:tav tm="100000">
                                          <p:val>
                                            <p:strVal val="#ppt_x"/>
                                          </p:val>
                                        </p:tav>
                                      </p:tavLst>
                                    </p:anim>
                                    <p:anim calcmode="lin" valueType="num">
                                      <p:cBhvr additive="base">
                                        <p:cTn id="50" dur="500" fill="hold"/>
                                        <p:tgtEl>
                                          <p:spTgt spid="24"/>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additive="base">
                                        <p:cTn id="53" dur="500" fill="hold"/>
                                        <p:tgtEl>
                                          <p:spTgt spid="22"/>
                                        </p:tgtEl>
                                        <p:attrNameLst>
                                          <p:attrName>ppt_x</p:attrName>
                                        </p:attrNameLst>
                                      </p:cBhvr>
                                      <p:tavLst>
                                        <p:tav tm="0">
                                          <p:val>
                                            <p:strVal val="#ppt_x"/>
                                          </p:val>
                                        </p:tav>
                                        <p:tav tm="100000">
                                          <p:val>
                                            <p:strVal val="#ppt_x"/>
                                          </p:val>
                                        </p:tav>
                                      </p:tavLst>
                                    </p:anim>
                                    <p:anim calcmode="lin" valueType="num">
                                      <p:cBhvr additive="base">
                                        <p:cTn id="54" dur="500" fill="hold"/>
                                        <p:tgtEl>
                                          <p:spTgt spid="22"/>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anim calcmode="lin" valueType="num">
                                      <p:cBhvr additive="base">
                                        <p:cTn id="57" dur="500" fill="hold"/>
                                        <p:tgtEl>
                                          <p:spTgt spid="21"/>
                                        </p:tgtEl>
                                        <p:attrNameLst>
                                          <p:attrName>ppt_x</p:attrName>
                                        </p:attrNameLst>
                                      </p:cBhvr>
                                      <p:tavLst>
                                        <p:tav tm="0">
                                          <p:val>
                                            <p:strVal val="#ppt_x"/>
                                          </p:val>
                                        </p:tav>
                                        <p:tav tm="100000">
                                          <p:val>
                                            <p:strVal val="#ppt_x"/>
                                          </p:val>
                                        </p:tav>
                                      </p:tavLst>
                                    </p:anim>
                                    <p:anim calcmode="lin" valueType="num">
                                      <p:cBhvr additive="base">
                                        <p:cTn id="58" dur="500" fill="hold"/>
                                        <p:tgtEl>
                                          <p:spTgt spid="21"/>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4"/>
                                        </p:tgtEl>
                                        <p:attrNameLst>
                                          <p:attrName>style.visibility</p:attrName>
                                        </p:attrNameLst>
                                      </p:cBhvr>
                                      <p:to>
                                        <p:strVal val="visible"/>
                                      </p:to>
                                    </p:set>
                                    <p:anim calcmode="lin" valueType="num">
                                      <p:cBhvr additive="base">
                                        <p:cTn id="61" dur="500" fill="hold"/>
                                        <p:tgtEl>
                                          <p:spTgt spid="4"/>
                                        </p:tgtEl>
                                        <p:attrNameLst>
                                          <p:attrName>ppt_x</p:attrName>
                                        </p:attrNameLst>
                                      </p:cBhvr>
                                      <p:tavLst>
                                        <p:tav tm="0">
                                          <p:val>
                                            <p:strVal val="#ppt_x"/>
                                          </p:val>
                                        </p:tav>
                                        <p:tav tm="100000">
                                          <p:val>
                                            <p:strVal val="#ppt_x"/>
                                          </p:val>
                                        </p:tav>
                                      </p:tavLst>
                                    </p:anim>
                                    <p:anim calcmode="lin" valueType="num">
                                      <p:cBhvr additive="base">
                                        <p:cTn id="62" dur="500" fill="hold"/>
                                        <p:tgtEl>
                                          <p:spTgt spid="4"/>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38"/>
                                        </p:tgtEl>
                                        <p:attrNameLst>
                                          <p:attrName>style.visibility</p:attrName>
                                        </p:attrNameLst>
                                      </p:cBhvr>
                                      <p:to>
                                        <p:strVal val="visible"/>
                                      </p:to>
                                    </p:set>
                                    <p:anim calcmode="lin" valueType="num">
                                      <p:cBhvr additive="base">
                                        <p:cTn id="65" dur="500" fill="hold"/>
                                        <p:tgtEl>
                                          <p:spTgt spid="38"/>
                                        </p:tgtEl>
                                        <p:attrNameLst>
                                          <p:attrName>ppt_x</p:attrName>
                                        </p:attrNameLst>
                                      </p:cBhvr>
                                      <p:tavLst>
                                        <p:tav tm="0">
                                          <p:val>
                                            <p:strVal val="#ppt_x"/>
                                          </p:val>
                                        </p:tav>
                                        <p:tav tm="100000">
                                          <p:val>
                                            <p:strVal val="#ppt_x"/>
                                          </p:val>
                                        </p:tav>
                                      </p:tavLst>
                                    </p:anim>
                                    <p:anim calcmode="lin" valueType="num">
                                      <p:cBhvr additive="base">
                                        <p:cTn id="66" dur="500" fill="hold"/>
                                        <p:tgtEl>
                                          <p:spTgt spid="38"/>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35"/>
                                        </p:tgtEl>
                                        <p:attrNameLst>
                                          <p:attrName>style.visibility</p:attrName>
                                        </p:attrNameLst>
                                      </p:cBhvr>
                                      <p:to>
                                        <p:strVal val="visible"/>
                                      </p:to>
                                    </p:set>
                                    <p:anim calcmode="lin" valueType="num">
                                      <p:cBhvr additive="base">
                                        <p:cTn id="69" dur="500" fill="hold"/>
                                        <p:tgtEl>
                                          <p:spTgt spid="35"/>
                                        </p:tgtEl>
                                        <p:attrNameLst>
                                          <p:attrName>ppt_x</p:attrName>
                                        </p:attrNameLst>
                                      </p:cBhvr>
                                      <p:tavLst>
                                        <p:tav tm="0">
                                          <p:val>
                                            <p:strVal val="#ppt_x"/>
                                          </p:val>
                                        </p:tav>
                                        <p:tav tm="100000">
                                          <p:val>
                                            <p:strVal val="#ppt_x"/>
                                          </p:val>
                                        </p:tav>
                                      </p:tavLst>
                                    </p:anim>
                                    <p:anim calcmode="lin" valueType="num">
                                      <p:cBhvr additive="base">
                                        <p:cTn id="70" dur="500" fill="hold"/>
                                        <p:tgtEl>
                                          <p:spTgt spid="35"/>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29"/>
                                        </p:tgtEl>
                                        <p:attrNameLst>
                                          <p:attrName>style.visibility</p:attrName>
                                        </p:attrNameLst>
                                      </p:cBhvr>
                                      <p:to>
                                        <p:strVal val="visible"/>
                                      </p:to>
                                    </p:set>
                                    <p:anim calcmode="lin" valueType="num">
                                      <p:cBhvr additive="base">
                                        <p:cTn id="73" dur="500" fill="hold"/>
                                        <p:tgtEl>
                                          <p:spTgt spid="29"/>
                                        </p:tgtEl>
                                        <p:attrNameLst>
                                          <p:attrName>ppt_x</p:attrName>
                                        </p:attrNameLst>
                                      </p:cBhvr>
                                      <p:tavLst>
                                        <p:tav tm="0">
                                          <p:val>
                                            <p:strVal val="#ppt_x"/>
                                          </p:val>
                                        </p:tav>
                                        <p:tav tm="100000">
                                          <p:val>
                                            <p:strVal val="#ppt_x"/>
                                          </p:val>
                                        </p:tav>
                                      </p:tavLst>
                                    </p:anim>
                                    <p:anim calcmode="lin" valueType="num">
                                      <p:cBhvr additive="base">
                                        <p:cTn id="74" dur="500" fill="hold"/>
                                        <p:tgtEl>
                                          <p:spTgt spid="29"/>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44"/>
                                        </p:tgtEl>
                                        <p:attrNameLst>
                                          <p:attrName>style.visibility</p:attrName>
                                        </p:attrNameLst>
                                      </p:cBhvr>
                                      <p:to>
                                        <p:strVal val="visible"/>
                                      </p:to>
                                    </p:set>
                                    <p:anim calcmode="lin" valueType="num">
                                      <p:cBhvr additive="base">
                                        <p:cTn id="77" dur="500" fill="hold"/>
                                        <p:tgtEl>
                                          <p:spTgt spid="44"/>
                                        </p:tgtEl>
                                        <p:attrNameLst>
                                          <p:attrName>ppt_x</p:attrName>
                                        </p:attrNameLst>
                                      </p:cBhvr>
                                      <p:tavLst>
                                        <p:tav tm="0">
                                          <p:val>
                                            <p:strVal val="#ppt_x"/>
                                          </p:val>
                                        </p:tav>
                                        <p:tav tm="100000">
                                          <p:val>
                                            <p:strVal val="#ppt_x"/>
                                          </p:val>
                                        </p:tav>
                                      </p:tavLst>
                                    </p:anim>
                                    <p:anim calcmode="lin" valueType="num">
                                      <p:cBhvr additive="base">
                                        <p:cTn id="78" dur="500" fill="hold"/>
                                        <p:tgtEl>
                                          <p:spTgt spid="44"/>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41"/>
                                        </p:tgtEl>
                                        <p:attrNameLst>
                                          <p:attrName>style.visibility</p:attrName>
                                        </p:attrNameLst>
                                      </p:cBhvr>
                                      <p:to>
                                        <p:strVal val="visible"/>
                                      </p:to>
                                    </p:set>
                                    <p:anim calcmode="lin" valueType="num">
                                      <p:cBhvr additive="base">
                                        <p:cTn id="81" dur="500" fill="hold"/>
                                        <p:tgtEl>
                                          <p:spTgt spid="41"/>
                                        </p:tgtEl>
                                        <p:attrNameLst>
                                          <p:attrName>ppt_x</p:attrName>
                                        </p:attrNameLst>
                                      </p:cBhvr>
                                      <p:tavLst>
                                        <p:tav tm="0">
                                          <p:val>
                                            <p:strVal val="#ppt_x"/>
                                          </p:val>
                                        </p:tav>
                                        <p:tav tm="100000">
                                          <p:val>
                                            <p:strVal val="#ppt_x"/>
                                          </p:val>
                                        </p:tav>
                                      </p:tavLst>
                                    </p:anim>
                                    <p:anim calcmode="lin" valueType="num">
                                      <p:cBhvr additive="base">
                                        <p:cTn id="82" dur="500" fill="hold"/>
                                        <p:tgtEl>
                                          <p:spTgt spid="41"/>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32"/>
                                        </p:tgtEl>
                                        <p:attrNameLst>
                                          <p:attrName>style.visibility</p:attrName>
                                        </p:attrNameLst>
                                      </p:cBhvr>
                                      <p:to>
                                        <p:strVal val="visible"/>
                                      </p:to>
                                    </p:set>
                                    <p:anim calcmode="lin" valueType="num">
                                      <p:cBhvr additive="base">
                                        <p:cTn id="85" dur="500" fill="hold"/>
                                        <p:tgtEl>
                                          <p:spTgt spid="32"/>
                                        </p:tgtEl>
                                        <p:attrNameLst>
                                          <p:attrName>ppt_x</p:attrName>
                                        </p:attrNameLst>
                                      </p:cBhvr>
                                      <p:tavLst>
                                        <p:tav tm="0">
                                          <p:val>
                                            <p:strVal val="#ppt_x"/>
                                          </p:val>
                                        </p:tav>
                                        <p:tav tm="100000">
                                          <p:val>
                                            <p:strVal val="#ppt_x"/>
                                          </p:val>
                                        </p:tav>
                                      </p:tavLst>
                                    </p:anim>
                                    <p:anim calcmode="lin" valueType="num">
                                      <p:cBhvr additive="base">
                                        <p:cTn id="86"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28"/>
                                        </p:tgtEl>
                                        <p:attrNameLst>
                                          <p:attrName>style.visibility</p:attrName>
                                        </p:attrNameLst>
                                      </p:cBhvr>
                                      <p:to>
                                        <p:strVal val="visible"/>
                                      </p:to>
                                    </p:set>
                                    <p:anim calcmode="lin" valueType="num">
                                      <p:cBhvr additive="base">
                                        <p:cTn id="91" dur="500" fill="hold"/>
                                        <p:tgtEl>
                                          <p:spTgt spid="28"/>
                                        </p:tgtEl>
                                        <p:attrNameLst>
                                          <p:attrName>ppt_x</p:attrName>
                                        </p:attrNameLst>
                                      </p:cBhvr>
                                      <p:tavLst>
                                        <p:tav tm="0">
                                          <p:val>
                                            <p:strVal val="#ppt_x"/>
                                          </p:val>
                                        </p:tav>
                                        <p:tav tm="100000">
                                          <p:val>
                                            <p:strVal val="#ppt_x"/>
                                          </p:val>
                                        </p:tav>
                                      </p:tavLst>
                                    </p:anim>
                                    <p:anim calcmode="lin" valueType="num">
                                      <p:cBhvr additive="base">
                                        <p:cTn id="92" dur="500" fill="hold"/>
                                        <p:tgtEl>
                                          <p:spTgt spid="28"/>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30"/>
                                        </p:tgtEl>
                                        <p:attrNameLst>
                                          <p:attrName>style.visibility</p:attrName>
                                        </p:attrNameLst>
                                      </p:cBhvr>
                                      <p:to>
                                        <p:strVal val="visible"/>
                                      </p:to>
                                    </p:set>
                                    <p:anim calcmode="lin" valueType="num">
                                      <p:cBhvr additive="base">
                                        <p:cTn id="95" dur="500" fill="hold"/>
                                        <p:tgtEl>
                                          <p:spTgt spid="30"/>
                                        </p:tgtEl>
                                        <p:attrNameLst>
                                          <p:attrName>ppt_x</p:attrName>
                                        </p:attrNameLst>
                                      </p:cBhvr>
                                      <p:tavLst>
                                        <p:tav tm="0">
                                          <p:val>
                                            <p:strVal val="#ppt_x"/>
                                          </p:val>
                                        </p:tav>
                                        <p:tav tm="100000">
                                          <p:val>
                                            <p:strVal val="#ppt_x"/>
                                          </p:val>
                                        </p:tav>
                                      </p:tavLst>
                                    </p:anim>
                                    <p:anim calcmode="lin" valueType="num">
                                      <p:cBhvr additive="base">
                                        <p:cTn id="96" dur="500" fill="hold"/>
                                        <p:tgtEl>
                                          <p:spTgt spid="30"/>
                                        </p:tgtEl>
                                        <p:attrNameLst>
                                          <p:attrName>ppt_y</p:attrName>
                                        </p:attrNameLst>
                                      </p:cBhvr>
                                      <p:tavLst>
                                        <p:tav tm="0">
                                          <p:val>
                                            <p:strVal val="1+#ppt_h/2"/>
                                          </p:val>
                                        </p:tav>
                                        <p:tav tm="100000">
                                          <p:val>
                                            <p:strVal val="#ppt_y"/>
                                          </p:val>
                                        </p:tav>
                                      </p:tavLst>
                                    </p:anim>
                                  </p:childTnLst>
                                </p:cTn>
                              </p:par>
                              <p:par>
                                <p:cTn id="97" presetID="2" presetClass="entr" presetSubtype="4" fill="hold" nodeType="withEffect">
                                  <p:stCondLst>
                                    <p:cond delay="0"/>
                                  </p:stCondLst>
                                  <p:childTnLst>
                                    <p:set>
                                      <p:cBhvr>
                                        <p:cTn id="98" dur="1" fill="hold">
                                          <p:stCondLst>
                                            <p:cond delay="0"/>
                                          </p:stCondLst>
                                        </p:cTn>
                                        <p:tgtEl>
                                          <p:spTgt spid="33"/>
                                        </p:tgtEl>
                                        <p:attrNameLst>
                                          <p:attrName>style.visibility</p:attrName>
                                        </p:attrNameLst>
                                      </p:cBhvr>
                                      <p:to>
                                        <p:strVal val="visible"/>
                                      </p:to>
                                    </p:set>
                                    <p:anim calcmode="lin" valueType="num">
                                      <p:cBhvr additive="base">
                                        <p:cTn id="99" dur="500" fill="hold"/>
                                        <p:tgtEl>
                                          <p:spTgt spid="33"/>
                                        </p:tgtEl>
                                        <p:attrNameLst>
                                          <p:attrName>ppt_x</p:attrName>
                                        </p:attrNameLst>
                                      </p:cBhvr>
                                      <p:tavLst>
                                        <p:tav tm="0">
                                          <p:val>
                                            <p:strVal val="#ppt_x"/>
                                          </p:val>
                                        </p:tav>
                                        <p:tav tm="100000">
                                          <p:val>
                                            <p:strVal val="#ppt_x"/>
                                          </p:val>
                                        </p:tav>
                                      </p:tavLst>
                                    </p:anim>
                                    <p:anim calcmode="lin" valueType="num">
                                      <p:cBhvr additive="base">
                                        <p:cTn id="100" dur="500" fill="hold"/>
                                        <p:tgtEl>
                                          <p:spTgt spid="33"/>
                                        </p:tgtEl>
                                        <p:attrNameLst>
                                          <p:attrName>ppt_y</p:attrName>
                                        </p:attrNameLst>
                                      </p:cBhvr>
                                      <p:tavLst>
                                        <p:tav tm="0">
                                          <p:val>
                                            <p:strVal val="1+#ppt_h/2"/>
                                          </p:val>
                                        </p:tav>
                                        <p:tav tm="100000">
                                          <p:val>
                                            <p:strVal val="#ppt_y"/>
                                          </p:val>
                                        </p:tav>
                                      </p:tavLst>
                                    </p:anim>
                                  </p:childTnLst>
                                </p:cTn>
                              </p:par>
                              <p:par>
                                <p:cTn id="101" presetID="2" presetClass="entr" presetSubtype="4" fill="hold" nodeType="withEffect">
                                  <p:stCondLst>
                                    <p:cond delay="0"/>
                                  </p:stCondLst>
                                  <p:childTnLst>
                                    <p:set>
                                      <p:cBhvr>
                                        <p:cTn id="102" dur="1" fill="hold">
                                          <p:stCondLst>
                                            <p:cond delay="0"/>
                                          </p:stCondLst>
                                        </p:cTn>
                                        <p:tgtEl>
                                          <p:spTgt spid="42"/>
                                        </p:tgtEl>
                                        <p:attrNameLst>
                                          <p:attrName>style.visibility</p:attrName>
                                        </p:attrNameLst>
                                      </p:cBhvr>
                                      <p:to>
                                        <p:strVal val="visible"/>
                                      </p:to>
                                    </p:set>
                                    <p:anim calcmode="lin" valueType="num">
                                      <p:cBhvr additive="base">
                                        <p:cTn id="103" dur="500" fill="hold"/>
                                        <p:tgtEl>
                                          <p:spTgt spid="42"/>
                                        </p:tgtEl>
                                        <p:attrNameLst>
                                          <p:attrName>ppt_x</p:attrName>
                                        </p:attrNameLst>
                                      </p:cBhvr>
                                      <p:tavLst>
                                        <p:tav tm="0">
                                          <p:val>
                                            <p:strVal val="#ppt_x"/>
                                          </p:val>
                                        </p:tav>
                                        <p:tav tm="100000">
                                          <p:val>
                                            <p:strVal val="#ppt_x"/>
                                          </p:val>
                                        </p:tav>
                                      </p:tavLst>
                                    </p:anim>
                                    <p:anim calcmode="lin" valueType="num">
                                      <p:cBhvr additive="base">
                                        <p:cTn id="104" dur="500" fill="hold"/>
                                        <p:tgtEl>
                                          <p:spTgt spid="42"/>
                                        </p:tgtEl>
                                        <p:attrNameLst>
                                          <p:attrName>ppt_y</p:attrName>
                                        </p:attrNameLst>
                                      </p:cBhvr>
                                      <p:tavLst>
                                        <p:tav tm="0">
                                          <p:val>
                                            <p:strVal val="1+#ppt_h/2"/>
                                          </p:val>
                                        </p:tav>
                                        <p:tav tm="100000">
                                          <p:val>
                                            <p:strVal val="#ppt_y"/>
                                          </p:val>
                                        </p:tav>
                                      </p:tavLst>
                                    </p:anim>
                                  </p:childTnLst>
                                </p:cTn>
                              </p:par>
                              <p:par>
                                <p:cTn id="105" presetID="2" presetClass="entr" presetSubtype="4" fill="hold" nodeType="withEffect">
                                  <p:stCondLst>
                                    <p:cond delay="0"/>
                                  </p:stCondLst>
                                  <p:childTnLst>
                                    <p:set>
                                      <p:cBhvr>
                                        <p:cTn id="106" dur="1" fill="hold">
                                          <p:stCondLst>
                                            <p:cond delay="0"/>
                                          </p:stCondLst>
                                        </p:cTn>
                                        <p:tgtEl>
                                          <p:spTgt spid="36"/>
                                        </p:tgtEl>
                                        <p:attrNameLst>
                                          <p:attrName>style.visibility</p:attrName>
                                        </p:attrNameLst>
                                      </p:cBhvr>
                                      <p:to>
                                        <p:strVal val="visible"/>
                                      </p:to>
                                    </p:set>
                                    <p:anim calcmode="lin" valueType="num">
                                      <p:cBhvr additive="base">
                                        <p:cTn id="107" dur="500" fill="hold"/>
                                        <p:tgtEl>
                                          <p:spTgt spid="36"/>
                                        </p:tgtEl>
                                        <p:attrNameLst>
                                          <p:attrName>ppt_x</p:attrName>
                                        </p:attrNameLst>
                                      </p:cBhvr>
                                      <p:tavLst>
                                        <p:tav tm="0">
                                          <p:val>
                                            <p:strVal val="#ppt_x"/>
                                          </p:val>
                                        </p:tav>
                                        <p:tav tm="100000">
                                          <p:val>
                                            <p:strVal val="#ppt_x"/>
                                          </p:val>
                                        </p:tav>
                                      </p:tavLst>
                                    </p:anim>
                                    <p:anim calcmode="lin" valueType="num">
                                      <p:cBhvr additive="base">
                                        <p:cTn id="108" dur="500" fill="hold"/>
                                        <p:tgtEl>
                                          <p:spTgt spid="36"/>
                                        </p:tgtEl>
                                        <p:attrNameLst>
                                          <p:attrName>ppt_y</p:attrName>
                                        </p:attrNameLst>
                                      </p:cBhvr>
                                      <p:tavLst>
                                        <p:tav tm="0">
                                          <p:val>
                                            <p:strVal val="1+#ppt_h/2"/>
                                          </p:val>
                                        </p:tav>
                                        <p:tav tm="100000">
                                          <p:val>
                                            <p:strVal val="#ppt_y"/>
                                          </p:val>
                                        </p:tav>
                                      </p:tavLst>
                                    </p:anim>
                                  </p:childTnLst>
                                </p:cTn>
                              </p:par>
                              <p:par>
                                <p:cTn id="109" presetID="2" presetClass="entr" presetSubtype="4" fill="hold" nodeType="withEffect">
                                  <p:stCondLst>
                                    <p:cond delay="0"/>
                                  </p:stCondLst>
                                  <p:childTnLst>
                                    <p:set>
                                      <p:cBhvr>
                                        <p:cTn id="110" dur="1" fill="hold">
                                          <p:stCondLst>
                                            <p:cond delay="0"/>
                                          </p:stCondLst>
                                        </p:cTn>
                                        <p:tgtEl>
                                          <p:spTgt spid="39"/>
                                        </p:tgtEl>
                                        <p:attrNameLst>
                                          <p:attrName>style.visibility</p:attrName>
                                        </p:attrNameLst>
                                      </p:cBhvr>
                                      <p:to>
                                        <p:strVal val="visible"/>
                                      </p:to>
                                    </p:set>
                                    <p:anim calcmode="lin" valueType="num">
                                      <p:cBhvr additive="base">
                                        <p:cTn id="111" dur="500" fill="hold"/>
                                        <p:tgtEl>
                                          <p:spTgt spid="39"/>
                                        </p:tgtEl>
                                        <p:attrNameLst>
                                          <p:attrName>ppt_x</p:attrName>
                                        </p:attrNameLst>
                                      </p:cBhvr>
                                      <p:tavLst>
                                        <p:tav tm="0">
                                          <p:val>
                                            <p:strVal val="#ppt_x"/>
                                          </p:val>
                                        </p:tav>
                                        <p:tav tm="100000">
                                          <p:val>
                                            <p:strVal val="#ppt_x"/>
                                          </p:val>
                                        </p:tav>
                                      </p:tavLst>
                                    </p:anim>
                                    <p:anim calcmode="lin" valueType="num">
                                      <p:cBhvr additive="base">
                                        <p:cTn id="112" dur="500" fill="hold"/>
                                        <p:tgtEl>
                                          <p:spTgt spid="39"/>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5"/>
                                        </p:tgtEl>
                                        <p:attrNameLst>
                                          <p:attrName>style.visibility</p:attrName>
                                        </p:attrNameLst>
                                      </p:cBhvr>
                                      <p:to>
                                        <p:strVal val="visible"/>
                                      </p:to>
                                    </p:set>
                                    <p:anim calcmode="lin" valueType="num">
                                      <p:cBhvr additive="base">
                                        <p:cTn id="115" dur="500" fill="hold"/>
                                        <p:tgtEl>
                                          <p:spTgt spid="15"/>
                                        </p:tgtEl>
                                        <p:attrNameLst>
                                          <p:attrName>ppt_x</p:attrName>
                                        </p:attrNameLst>
                                      </p:cBhvr>
                                      <p:tavLst>
                                        <p:tav tm="0">
                                          <p:val>
                                            <p:strVal val="#ppt_x"/>
                                          </p:val>
                                        </p:tav>
                                        <p:tav tm="100000">
                                          <p:val>
                                            <p:strVal val="#ppt_x"/>
                                          </p:val>
                                        </p:tav>
                                      </p:tavLst>
                                    </p:anim>
                                    <p:anim calcmode="lin" valueType="num">
                                      <p:cBhvr additive="base">
                                        <p:cTn id="116" dur="500" fill="hold"/>
                                        <p:tgtEl>
                                          <p:spTgt spid="15"/>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7"/>
                                        </p:tgtEl>
                                        <p:attrNameLst>
                                          <p:attrName>style.visibility</p:attrName>
                                        </p:attrNameLst>
                                      </p:cBhvr>
                                      <p:to>
                                        <p:strVal val="visible"/>
                                      </p:to>
                                    </p:set>
                                    <p:anim calcmode="lin" valueType="num">
                                      <p:cBhvr additive="base">
                                        <p:cTn id="119" dur="500" fill="hold"/>
                                        <p:tgtEl>
                                          <p:spTgt spid="17"/>
                                        </p:tgtEl>
                                        <p:attrNameLst>
                                          <p:attrName>ppt_x</p:attrName>
                                        </p:attrNameLst>
                                      </p:cBhvr>
                                      <p:tavLst>
                                        <p:tav tm="0">
                                          <p:val>
                                            <p:strVal val="#ppt_x"/>
                                          </p:val>
                                        </p:tav>
                                        <p:tav tm="100000">
                                          <p:val>
                                            <p:strVal val="#ppt_x"/>
                                          </p:val>
                                        </p:tav>
                                      </p:tavLst>
                                    </p:anim>
                                    <p:anim calcmode="lin" valueType="num">
                                      <p:cBhvr additive="base">
                                        <p:cTn id="120" dur="500" fill="hold"/>
                                        <p:tgtEl>
                                          <p:spTgt spid="17"/>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3"/>
                                        </p:tgtEl>
                                        <p:attrNameLst>
                                          <p:attrName>style.visibility</p:attrName>
                                        </p:attrNameLst>
                                      </p:cBhvr>
                                      <p:to>
                                        <p:strVal val="visible"/>
                                      </p:to>
                                    </p:set>
                                    <p:anim calcmode="lin" valueType="num">
                                      <p:cBhvr additive="base">
                                        <p:cTn id="123" dur="500" fill="hold"/>
                                        <p:tgtEl>
                                          <p:spTgt spid="13"/>
                                        </p:tgtEl>
                                        <p:attrNameLst>
                                          <p:attrName>ppt_x</p:attrName>
                                        </p:attrNameLst>
                                      </p:cBhvr>
                                      <p:tavLst>
                                        <p:tav tm="0">
                                          <p:val>
                                            <p:strVal val="#ppt_x"/>
                                          </p:val>
                                        </p:tav>
                                        <p:tav tm="100000">
                                          <p:val>
                                            <p:strVal val="#ppt_x"/>
                                          </p:val>
                                        </p:tav>
                                      </p:tavLst>
                                    </p:anim>
                                    <p:anim calcmode="lin" valueType="num">
                                      <p:cBhvr additive="base">
                                        <p:cTn id="124" dur="500" fill="hold"/>
                                        <p:tgtEl>
                                          <p:spTgt spid="13"/>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6"/>
                                        </p:tgtEl>
                                        <p:attrNameLst>
                                          <p:attrName>style.visibility</p:attrName>
                                        </p:attrNameLst>
                                      </p:cBhvr>
                                      <p:to>
                                        <p:strVal val="visible"/>
                                      </p:to>
                                    </p:set>
                                    <p:anim calcmode="lin" valueType="num">
                                      <p:cBhvr additive="base">
                                        <p:cTn id="127" dur="500" fill="hold"/>
                                        <p:tgtEl>
                                          <p:spTgt spid="16"/>
                                        </p:tgtEl>
                                        <p:attrNameLst>
                                          <p:attrName>ppt_x</p:attrName>
                                        </p:attrNameLst>
                                      </p:cBhvr>
                                      <p:tavLst>
                                        <p:tav tm="0">
                                          <p:val>
                                            <p:strVal val="#ppt_x"/>
                                          </p:val>
                                        </p:tav>
                                        <p:tav tm="100000">
                                          <p:val>
                                            <p:strVal val="#ppt_x"/>
                                          </p:val>
                                        </p:tav>
                                      </p:tavLst>
                                    </p:anim>
                                    <p:anim calcmode="lin" valueType="num">
                                      <p:cBhvr additive="base">
                                        <p:cTn id="128" dur="500" fill="hold"/>
                                        <p:tgtEl>
                                          <p:spTgt spid="1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4"/>
                                        </p:tgtEl>
                                        <p:attrNameLst>
                                          <p:attrName>style.visibility</p:attrName>
                                        </p:attrNameLst>
                                      </p:cBhvr>
                                      <p:to>
                                        <p:strVal val="visible"/>
                                      </p:to>
                                    </p:set>
                                    <p:anim calcmode="lin" valueType="num">
                                      <p:cBhvr additive="base">
                                        <p:cTn id="131" dur="500" fill="hold"/>
                                        <p:tgtEl>
                                          <p:spTgt spid="14"/>
                                        </p:tgtEl>
                                        <p:attrNameLst>
                                          <p:attrName>ppt_x</p:attrName>
                                        </p:attrNameLst>
                                      </p:cBhvr>
                                      <p:tavLst>
                                        <p:tav tm="0">
                                          <p:val>
                                            <p:strVal val="#ppt_x"/>
                                          </p:val>
                                        </p:tav>
                                        <p:tav tm="100000">
                                          <p:val>
                                            <p:strVal val="#ppt_x"/>
                                          </p:val>
                                        </p:tav>
                                      </p:tavLst>
                                    </p:anim>
                                    <p:anim calcmode="lin" valueType="num">
                                      <p:cBhvr additive="base">
                                        <p:cTn id="132" dur="500" fill="hold"/>
                                        <p:tgtEl>
                                          <p:spTgt spid="14"/>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2"/>
                                        </p:tgtEl>
                                        <p:attrNameLst>
                                          <p:attrName>style.visibility</p:attrName>
                                        </p:attrNameLst>
                                      </p:cBhvr>
                                      <p:to>
                                        <p:strVal val="visible"/>
                                      </p:to>
                                    </p:set>
                                    <p:anim calcmode="lin" valueType="num">
                                      <p:cBhvr additive="base">
                                        <p:cTn id="135" dur="500" fill="hold"/>
                                        <p:tgtEl>
                                          <p:spTgt spid="12"/>
                                        </p:tgtEl>
                                        <p:attrNameLst>
                                          <p:attrName>ppt_x</p:attrName>
                                        </p:attrNameLst>
                                      </p:cBhvr>
                                      <p:tavLst>
                                        <p:tav tm="0">
                                          <p:val>
                                            <p:strVal val="#ppt_x"/>
                                          </p:val>
                                        </p:tav>
                                        <p:tav tm="100000">
                                          <p:val>
                                            <p:strVal val="#ppt_x"/>
                                          </p:val>
                                        </p:tav>
                                      </p:tavLst>
                                    </p:anim>
                                    <p:anim calcmode="lin" valueType="num">
                                      <p:cBhvr additive="base">
                                        <p:cTn id="136" dur="500" fill="hold"/>
                                        <p:tgtEl>
                                          <p:spTgt spid="12"/>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20"/>
                                        </p:tgtEl>
                                        <p:attrNameLst>
                                          <p:attrName>style.visibility</p:attrName>
                                        </p:attrNameLst>
                                      </p:cBhvr>
                                      <p:to>
                                        <p:strVal val="visible"/>
                                      </p:to>
                                    </p:set>
                                    <p:anim calcmode="lin" valueType="num">
                                      <p:cBhvr additive="base">
                                        <p:cTn id="139" dur="500" fill="hold"/>
                                        <p:tgtEl>
                                          <p:spTgt spid="20"/>
                                        </p:tgtEl>
                                        <p:attrNameLst>
                                          <p:attrName>ppt_x</p:attrName>
                                        </p:attrNameLst>
                                      </p:cBhvr>
                                      <p:tavLst>
                                        <p:tav tm="0">
                                          <p:val>
                                            <p:strVal val="#ppt_x"/>
                                          </p:val>
                                        </p:tav>
                                        <p:tav tm="100000">
                                          <p:val>
                                            <p:strVal val="#ppt_x"/>
                                          </p:val>
                                        </p:tav>
                                      </p:tavLst>
                                    </p:anim>
                                    <p:anim calcmode="lin" valueType="num">
                                      <p:cBhvr additive="base">
                                        <p:cTn id="14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grpId="0" nodeType="clickEffect">
                                  <p:stCondLst>
                                    <p:cond delay="0"/>
                                  </p:stCondLst>
                                  <p:childTnLst>
                                    <p:set>
                                      <p:cBhvr>
                                        <p:cTn id="144" dur="1" fill="hold">
                                          <p:stCondLst>
                                            <p:cond delay="0"/>
                                          </p:stCondLst>
                                        </p:cTn>
                                        <p:tgtEl>
                                          <p:spTgt spid="48"/>
                                        </p:tgtEl>
                                        <p:attrNameLst>
                                          <p:attrName>style.visibility</p:attrName>
                                        </p:attrNameLst>
                                      </p:cBhvr>
                                      <p:to>
                                        <p:strVal val="visible"/>
                                      </p:to>
                                    </p:set>
                                    <p:anim calcmode="lin" valueType="num">
                                      <p:cBhvr additive="base">
                                        <p:cTn id="145" dur="500" fill="hold"/>
                                        <p:tgtEl>
                                          <p:spTgt spid="48"/>
                                        </p:tgtEl>
                                        <p:attrNameLst>
                                          <p:attrName>ppt_x</p:attrName>
                                        </p:attrNameLst>
                                      </p:cBhvr>
                                      <p:tavLst>
                                        <p:tav tm="0">
                                          <p:val>
                                            <p:strVal val="#ppt_x"/>
                                          </p:val>
                                        </p:tav>
                                        <p:tav tm="100000">
                                          <p:val>
                                            <p:strVal val="#ppt_x"/>
                                          </p:val>
                                        </p:tav>
                                      </p:tavLst>
                                    </p:anim>
                                    <p:anim calcmode="lin" valueType="num">
                                      <p:cBhvr additive="base">
                                        <p:cTn id="146"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0" nodeType="clickEffect">
                                  <p:stCondLst>
                                    <p:cond delay="0"/>
                                  </p:stCondLst>
                                  <p:childTnLst>
                                    <p:set>
                                      <p:cBhvr>
                                        <p:cTn id="150" dur="1" fill="hold">
                                          <p:stCondLst>
                                            <p:cond delay="0"/>
                                          </p:stCondLst>
                                        </p:cTn>
                                        <p:tgtEl>
                                          <p:spTgt spid="49"/>
                                        </p:tgtEl>
                                        <p:attrNameLst>
                                          <p:attrName>style.visibility</p:attrName>
                                        </p:attrNameLst>
                                      </p:cBhvr>
                                      <p:to>
                                        <p:strVal val="visible"/>
                                      </p:to>
                                    </p:set>
                                    <p:anim calcmode="lin" valueType="num">
                                      <p:cBhvr additive="base">
                                        <p:cTn id="151" dur="500" fill="hold"/>
                                        <p:tgtEl>
                                          <p:spTgt spid="49"/>
                                        </p:tgtEl>
                                        <p:attrNameLst>
                                          <p:attrName>ppt_x</p:attrName>
                                        </p:attrNameLst>
                                      </p:cBhvr>
                                      <p:tavLst>
                                        <p:tav tm="0">
                                          <p:val>
                                            <p:strVal val="#ppt_x"/>
                                          </p:val>
                                        </p:tav>
                                        <p:tav tm="100000">
                                          <p:val>
                                            <p:strVal val="#ppt_x"/>
                                          </p:val>
                                        </p:tav>
                                      </p:tavLst>
                                    </p:anim>
                                    <p:anim calcmode="lin" valueType="num">
                                      <p:cBhvr additive="base">
                                        <p:cTn id="152"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grpId="0" nodeType="clickEffect">
                                  <p:stCondLst>
                                    <p:cond delay="0"/>
                                  </p:stCondLst>
                                  <p:childTnLst>
                                    <p:set>
                                      <p:cBhvr>
                                        <p:cTn id="156" dur="1" fill="hold">
                                          <p:stCondLst>
                                            <p:cond delay="0"/>
                                          </p:stCondLst>
                                        </p:cTn>
                                        <p:tgtEl>
                                          <p:spTgt spid="56"/>
                                        </p:tgtEl>
                                        <p:attrNameLst>
                                          <p:attrName>style.visibility</p:attrName>
                                        </p:attrNameLst>
                                      </p:cBhvr>
                                      <p:to>
                                        <p:strVal val="visible"/>
                                      </p:to>
                                    </p:set>
                                    <p:anim calcmode="lin" valueType="num">
                                      <p:cBhvr additive="base">
                                        <p:cTn id="157" dur="500" fill="hold"/>
                                        <p:tgtEl>
                                          <p:spTgt spid="56"/>
                                        </p:tgtEl>
                                        <p:attrNameLst>
                                          <p:attrName>ppt_x</p:attrName>
                                        </p:attrNameLst>
                                      </p:cBhvr>
                                      <p:tavLst>
                                        <p:tav tm="0">
                                          <p:val>
                                            <p:strVal val="#ppt_x"/>
                                          </p:val>
                                        </p:tav>
                                        <p:tav tm="100000">
                                          <p:val>
                                            <p:strVal val="#ppt_x"/>
                                          </p:val>
                                        </p:tav>
                                      </p:tavLst>
                                    </p:anim>
                                    <p:anim calcmode="lin" valueType="num">
                                      <p:cBhvr additive="base">
                                        <p:cTn id="158" dur="500" fill="hold"/>
                                        <p:tgtEl>
                                          <p:spTgt spid="56"/>
                                        </p:tgtEl>
                                        <p:attrNameLst>
                                          <p:attrName>ppt_y</p:attrName>
                                        </p:attrNameLst>
                                      </p:cBhvr>
                                      <p:tavLst>
                                        <p:tav tm="0">
                                          <p:val>
                                            <p:strVal val="1+#ppt_h/2"/>
                                          </p:val>
                                        </p:tav>
                                        <p:tav tm="100000">
                                          <p:val>
                                            <p:strVal val="#ppt_y"/>
                                          </p:val>
                                        </p:tav>
                                      </p:tavLst>
                                    </p:anim>
                                  </p:childTnLst>
                                </p:cTn>
                              </p:par>
                              <p:par>
                                <p:cTn id="159" presetID="2" presetClass="entr" presetSubtype="4" fill="hold" grpId="0" nodeType="withEffect">
                                  <p:stCondLst>
                                    <p:cond delay="0"/>
                                  </p:stCondLst>
                                  <p:childTnLst>
                                    <p:set>
                                      <p:cBhvr>
                                        <p:cTn id="160" dur="1" fill="hold">
                                          <p:stCondLst>
                                            <p:cond delay="0"/>
                                          </p:stCondLst>
                                        </p:cTn>
                                        <p:tgtEl>
                                          <p:spTgt spid="50"/>
                                        </p:tgtEl>
                                        <p:attrNameLst>
                                          <p:attrName>style.visibility</p:attrName>
                                        </p:attrNameLst>
                                      </p:cBhvr>
                                      <p:to>
                                        <p:strVal val="visible"/>
                                      </p:to>
                                    </p:set>
                                    <p:anim calcmode="lin" valueType="num">
                                      <p:cBhvr additive="base">
                                        <p:cTn id="161" dur="500" fill="hold"/>
                                        <p:tgtEl>
                                          <p:spTgt spid="50"/>
                                        </p:tgtEl>
                                        <p:attrNameLst>
                                          <p:attrName>ppt_x</p:attrName>
                                        </p:attrNameLst>
                                      </p:cBhvr>
                                      <p:tavLst>
                                        <p:tav tm="0">
                                          <p:val>
                                            <p:strVal val="#ppt_x"/>
                                          </p:val>
                                        </p:tav>
                                        <p:tav tm="100000">
                                          <p:val>
                                            <p:strVal val="#ppt_x"/>
                                          </p:val>
                                        </p:tav>
                                      </p:tavLst>
                                    </p:anim>
                                    <p:anim calcmode="lin" valueType="num">
                                      <p:cBhvr additive="base">
                                        <p:cTn id="162"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163" fill="hold">
                      <p:stCondLst>
                        <p:cond delay="indefinite"/>
                      </p:stCondLst>
                      <p:childTnLst>
                        <p:par>
                          <p:cTn id="164" fill="hold">
                            <p:stCondLst>
                              <p:cond delay="0"/>
                            </p:stCondLst>
                            <p:childTnLst>
                              <p:par>
                                <p:cTn id="165" presetID="2" presetClass="entr" presetSubtype="4" fill="hold" grpId="0" nodeType="clickEffect">
                                  <p:stCondLst>
                                    <p:cond delay="0"/>
                                  </p:stCondLst>
                                  <p:childTnLst>
                                    <p:set>
                                      <p:cBhvr>
                                        <p:cTn id="166" dur="1" fill="hold">
                                          <p:stCondLst>
                                            <p:cond delay="0"/>
                                          </p:stCondLst>
                                        </p:cTn>
                                        <p:tgtEl>
                                          <p:spTgt spid="58"/>
                                        </p:tgtEl>
                                        <p:attrNameLst>
                                          <p:attrName>style.visibility</p:attrName>
                                        </p:attrNameLst>
                                      </p:cBhvr>
                                      <p:to>
                                        <p:strVal val="visible"/>
                                      </p:to>
                                    </p:set>
                                    <p:anim calcmode="lin" valueType="num">
                                      <p:cBhvr additive="base">
                                        <p:cTn id="167" dur="500" fill="hold"/>
                                        <p:tgtEl>
                                          <p:spTgt spid="58"/>
                                        </p:tgtEl>
                                        <p:attrNameLst>
                                          <p:attrName>ppt_x</p:attrName>
                                        </p:attrNameLst>
                                      </p:cBhvr>
                                      <p:tavLst>
                                        <p:tav tm="0">
                                          <p:val>
                                            <p:strVal val="#ppt_x"/>
                                          </p:val>
                                        </p:tav>
                                        <p:tav tm="100000">
                                          <p:val>
                                            <p:strVal val="#ppt_x"/>
                                          </p:val>
                                        </p:tav>
                                      </p:tavLst>
                                    </p:anim>
                                    <p:anim calcmode="lin" valueType="num">
                                      <p:cBhvr additive="base">
                                        <p:cTn id="168" dur="500" fill="hold"/>
                                        <p:tgtEl>
                                          <p:spTgt spid="58"/>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51"/>
                                        </p:tgtEl>
                                        <p:attrNameLst>
                                          <p:attrName>style.visibility</p:attrName>
                                        </p:attrNameLst>
                                      </p:cBhvr>
                                      <p:to>
                                        <p:strVal val="visible"/>
                                      </p:to>
                                    </p:set>
                                    <p:anim calcmode="lin" valueType="num">
                                      <p:cBhvr additive="base">
                                        <p:cTn id="171" dur="500" fill="hold"/>
                                        <p:tgtEl>
                                          <p:spTgt spid="51"/>
                                        </p:tgtEl>
                                        <p:attrNameLst>
                                          <p:attrName>ppt_x</p:attrName>
                                        </p:attrNameLst>
                                      </p:cBhvr>
                                      <p:tavLst>
                                        <p:tav tm="0">
                                          <p:val>
                                            <p:strVal val="#ppt_x"/>
                                          </p:val>
                                        </p:tav>
                                        <p:tav tm="100000">
                                          <p:val>
                                            <p:strVal val="#ppt_x"/>
                                          </p:val>
                                        </p:tav>
                                      </p:tavLst>
                                    </p:anim>
                                    <p:anim calcmode="lin" valueType="num">
                                      <p:cBhvr additive="base">
                                        <p:cTn id="172"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173" fill="hold">
                      <p:stCondLst>
                        <p:cond delay="indefinite"/>
                      </p:stCondLst>
                      <p:childTnLst>
                        <p:par>
                          <p:cTn id="174" fill="hold">
                            <p:stCondLst>
                              <p:cond delay="0"/>
                            </p:stCondLst>
                            <p:childTnLst>
                              <p:par>
                                <p:cTn id="175" presetID="2" presetClass="entr" presetSubtype="4" fill="hold" grpId="0" nodeType="clickEffect">
                                  <p:stCondLst>
                                    <p:cond delay="0"/>
                                  </p:stCondLst>
                                  <p:childTnLst>
                                    <p:set>
                                      <p:cBhvr>
                                        <p:cTn id="176" dur="1" fill="hold">
                                          <p:stCondLst>
                                            <p:cond delay="0"/>
                                          </p:stCondLst>
                                        </p:cTn>
                                        <p:tgtEl>
                                          <p:spTgt spid="59"/>
                                        </p:tgtEl>
                                        <p:attrNameLst>
                                          <p:attrName>style.visibility</p:attrName>
                                        </p:attrNameLst>
                                      </p:cBhvr>
                                      <p:to>
                                        <p:strVal val="visible"/>
                                      </p:to>
                                    </p:set>
                                    <p:anim calcmode="lin" valueType="num">
                                      <p:cBhvr additive="base">
                                        <p:cTn id="177" dur="500" fill="hold"/>
                                        <p:tgtEl>
                                          <p:spTgt spid="59"/>
                                        </p:tgtEl>
                                        <p:attrNameLst>
                                          <p:attrName>ppt_x</p:attrName>
                                        </p:attrNameLst>
                                      </p:cBhvr>
                                      <p:tavLst>
                                        <p:tav tm="0">
                                          <p:val>
                                            <p:strVal val="#ppt_x"/>
                                          </p:val>
                                        </p:tav>
                                        <p:tav tm="100000">
                                          <p:val>
                                            <p:strVal val="#ppt_x"/>
                                          </p:val>
                                        </p:tav>
                                      </p:tavLst>
                                    </p:anim>
                                    <p:anim calcmode="lin" valueType="num">
                                      <p:cBhvr additive="base">
                                        <p:cTn id="178" dur="500" fill="hold"/>
                                        <p:tgtEl>
                                          <p:spTgt spid="59"/>
                                        </p:tgtEl>
                                        <p:attrNameLst>
                                          <p:attrName>ppt_y</p:attrName>
                                        </p:attrNameLst>
                                      </p:cBhvr>
                                      <p:tavLst>
                                        <p:tav tm="0">
                                          <p:val>
                                            <p:strVal val="1+#ppt_h/2"/>
                                          </p:val>
                                        </p:tav>
                                        <p:tav tm="100000">
                                          <p:val>
                                            <p:strVal val="#ppt_y"/>
                                          </p:val>
                                        </p:tav>
                                      </p:tavLst>
                                    </p:anim>
                                  </p:childTnLst>
                                </p:cTn>
                              </p:par>
                              <p:par>
                                <p:cTn id="179" presetID="2" presetClass="entr" presetSubtype="4" fill="hold" grpId="0" nodeType="withEffect">
                                  <p:stCondLst>
                                    <p:cond delay="0"/>
                                  </p:stCondLst>
                                  <p:childTnLst>
                                    <p:set>
                                      <p:cBhvr>
                                        <p:cTn id="180" dur="1" fill="hold">
                                          <p:stCondLst>
                                            <p:cond delay="0"/>
                                          </p:stCondLst>
                                        </p:cTn>
                                        <p:tgtEl>
                                          <p:spTgt spid="52"/>
                                        </p:tgtEl>
                                        <p:attrNameLst>
                                          <p:attrName>style.visibility</p:attrName>
                                        </p:attrNameLst>
                                      </p:cBhvr>
                                      <p:to>
                                        <p:strVal val="visible"/>
                                      </p:to>
                                    </p:set>
                                    <p:anim calcmode="lin" valueType="num">
                                      <p:cBhvr additive="base">
                                        <p:cTn id="181" dur="500" fill="hold"/>
                                        <p:tgtEl>
                                          <p:spTgt spid="52"/>
                                        </p:tgtEl>
                                        <p:attrNameLst>
                                          <p:attrName>ppt_x</p:attrName>
                                        </p:attrNameLst>
                                      </p:cBhvr>
                                      <p:tavLst>
                                        <p:tav tm="0">
                                          <p:val>
                                            <p:strVal val="#ppt_x"/>
                                          </p:val>
                                        </p:tav>
                                        <p:tav tm="100000">
                                          <p:val>
                                            <p:strVal val="#ppt_x"/>
                                          </p:val>
                                        </p:tav>
                                      </p:tavLst>
                                    </p:anim>
                                    <p:anim calcmode="lin" valueType="num">
                                      <p:cBhvr additive="base">
                                        <p:cTn id="182"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183" fill="hold">
                      <p:stCondLst>
                        <p:cond delay="indefinite"/>
                      </p:stCondLst>
                      <p:childTnLst>
                        <p:par>
                          <p:cTn id="184" fill="hold">
                            <p:stCondLst>
                              <p:cond delay="0"/>
                            </p:stCondLst>
                            <p:childTnLst>
                              <p:par>
                                <p:cTn id="185" presetID="2" presetClass="entr" presetSubtype="4" fill="hold" grpId="0" nodeType="clickEffect">
                                  <p:stCondLst>
                                    <p:cond delay="0"/>
                                  </p:stCondLst>
                                  <p:childTnLst>
                                    <p:set>
                                      <p:cBhvr>
                                        <p:cTn id="186" dur="1" fill="hold">
                                          <p:stCondLst>
                                            <p:cond delay="0"/>
                                          </p:stCondLst>
                                        </p:cTn>
                                        <p:tgtEl>
                                          <p:spTgt spid="60"/>
                                        </p:tgtEl>
                                        <p:attrNameLst>
                                          <p:attrName>style.visibility</p:attrName>
                                        </p:attrNameLst>
                                      </p:cBhvr>
                                      <p:to>
                                        <p:strVal val="visible"/>
                                      </p:to>
                                    </p:set>
                                    <p:anim calcmode="lin" valueType="num">
                                      <p:cBhvr additive="base">
                                        <p:cTn id="187" dur="500" fill="hold"/>
                                        <p:tgtEl>
                                          <p:spTgt spid="60"/>
                                        </p:tgtEl>
                                        <p:attrNameLst>
                                          <p:attrName>ppt_x</p:attrName>
                                        </p:attrNameLst>
                                      </p:cBhvr>
                                      <p:tavLst>
                                        <p:tav tm="0">
                                          <p:val>
                                            <p:strVal val="#ppt_x"/>
                                          </p:val>
                                        </p:tav>
                                        <p:tav tm="100000">
                                          <p:val>
                                            <p:strVal val="#ppt_x"/>
                                          </p:val>
                                        </p:tav>
                                      </p:tavLst>
                                    </p:anim>
                                    <p:anim calcmode="lin" valueType="num">
                                      <p:cBhvr additive="base">
                                        <p:cTn id="188" dur="500" fill="hold"/>
                                        <p:tgtEl>
                                          <p:spTgt spid="60"/>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53"/>
                                        </p:tgtEl>
                                        <p:attrNameLst>
                                          <p:attrName>style.visibility</p:attrName>
                                        </p:attrNameLst>
                                      </p:cBhvr>
                                      <p:to>
                                        <p:strVal val="visible"/>
                                      </p:to>
                                    </p:set>
                                    <p:anim calcmode="lin" valueType="num">
                                      <p:cBhvr additive="base">
                                        <p:cTn id="191" dur="500" fill="hold"/>
                                        <p:tgtEl>
                                          <p:spTgt spid="53"/>
                                        </p:tgtEl>
                                        <p:attrNameLst>
                                          <p:attrName>ppt_x</p:attrName>
                                        </p:attrNameLst>
                                      </p:cBhvr>
                                      <p:tavLst>
                                        <p:tav tm="0">
                                          <p:val>
                                            <p:strVal val="#ppt_x"/>
                                          </p:val>
                                        </p:tav>
                                        <p:tav tm="100000">
                                          <p:val>
                                            <p:strVal val="#ppt_x"/>
                                          </p:val>
                                        </p:tav>
                                      </p:tavLst>
                                    </p:anim>
                                    <p:anim calcmode="lin" valueType="num">
                                      <p:cBhvr additive="base">
                                        <p:cTn id="192"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193" fill="hold">
                      <p:stCondLst>
                        <p:cond delay="indefinite"/>
                      </p:stCondLst>
                      <p:childTnLst>
                        <p:par>
                          <p:cTn id="194" fill="hold">
                            <p:stCondLst>
                              <p:cond delay="0"/>
                            </p:stCondLst>
                            <p:childTnLst>
                              <p:par>
                                <p:cTn id="195" presetID="2" presetClass="entr" presetSubtype="4" fill="hold" grpId="0" nodeType="clickEffect">
                                  <p:stCondLst>
                                    <p:cond delay="0"/>
                                  </p:stCondLst>
                                  <p:childTnLst>
                                    <p:set>
                                      <p:cBhvr>
                                        <p:cTn id="196" dur="1" fill="hold">
                                          <p:stCondLst>
                                            <p:cond delay="0"/>
                                          </p:stCondLst>
                                        </p:cTn>
                                        <p:tgtEl>
                                          <p:spTgt spid="61"/>
                                        </p:tgtEl>
                                        <p:attrNameLst>
                                          <p:attrName>style.visibility</p:attrName>
                                        </p:attrNameLst>
                                      </p:cBhvr>
                                      <p:to>
                                        <p:strVal val="visible"/>
                                      </p:to>
                                    </p:set>
                                    <p:anim calcmode="lin" valueType="num">
                                      <p:cBhvr additive="base">
                                        <p:cTn id="197" dur="500" fill="hold"/>
                                        <p:tgtEl>
                                          <p:spTgt spid="61"/>
                                        </p:tgtEl>
                                        <p:attrNameLst>
                                          <p:attrName>ppt_x</p:attrName>
                                        </p:attrNameLst>
                                      </p:cBhvr>
                                      <p:tavLst>
                                        <p:tav tm="0">
                                          <p:val>
                                            <p:strVal val="#ppt_x"/>
                                          </p:val>
                                        </p:tav>
                                        <p:tav tm="100000">
                                          <p:val>
                                            <p:strVal val="#ppt_x"/>
                                          </p:val>
                                        </p:tav>
                                      </p:tavLst>
                                    </p:anim>
                                    <p:anim calcmode="lin" valueType="num">
                                      <p:cBhvr additive="base">
                                        <p:cTn id="198" dur="500" fill="hold"/>
                                        <p:tgtEl>
                                          <p:spTgt spid="61"/>
                                        </p:tgtEl>
                                        <p:attrNameLst>
                                          <p:attrName>ppt_y</p:attrName>
                                        </p:attrNameLst>
                                      </p:cBhvr>
                                      <p:tavLst>
                                        <p:tav tm="0">
                                          <p:val>
                                            <p:strVal val="1+#ppt_h/2"/>
                                          </p:val>
                                        </p:tav>
                                        <p:tav tm="100000">
                                          <p:val>
                                            <p:strVal val="#ppt_y"/>
                                          </p:val>
                                        </p:tav>
                                      </p:tavLst>
                                    </p:anim>
                                  </p:childTnLst>
                                </p:cTn>
                              </p:par>
                              <p:par>
                                <p:cTn id="199" presetID="2" presetClass="entr" presetSubtype="4" fill="hold" grpId="0" nodeType="withEffect">
                                  <p:stCondLst>
                                    <p:cond delay="0"/>
                                  </p:stCondLst>
                                  <p:childTnLst>
                                    <p:set>
                                      <p:cBhvr>
                                        <p:cTn id="200" dur="1" fill="hold">
                                          <p:stCondLst>
                                            <p:cond delay="0"/>
                                          </p:stCondLst>
                                        </p:cTn>
                                        <p:tgtEl>
                                          <p:spTgt spid="54"/>
                                        </p:tgtEl>
                                        <p:attrNameLst>
                                          <p:attrName>style.visibility</p:attrName>
                                        </p:attrNameLst>
                                      </p:cBhvr>
                                      <p:to>
                                        <p:strVal val="visible"/>
                                      </p:to>
                                    </p:set>
                                    <p:anim calcmode="lin" valueType="num">
                                      <p:cBhvr additive="base">
                                        <p:cTn id="201" dur="500" fill="hold"/>
                                        <p:tgtEl>
                                          <p:spTgt spid="54"/>
                                        </p:tgtEl>
                                        <p:attrNameLst>
                                          <p:attrName>ppt_x</p:attrName>
                                        </p:attrNameLst>
                                      </p:cBhvr>
                                      <p:tavLst>
                                        <p:tav tm="0">
                                          <p:val>
                                            <p:strVal val="#ppt_x"/>
                                          </p:val>
                                        </p:tav>
                                        <p:tav tm="100000">
                                          <p:val>
                                            <p:strVal val="#ppt_x"/>
                                          </p:val>
                                        </p:tav>
                                      </p:tavLst>
                                    </p:anim>
                                    <p:anim calcmode="lin" valueType="num">
                                      <p:cBhvr additive="base">
                                        <p:cTn id="202"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203" fill="hold">
                      <p:stCondLst>
                        <p:cond delay="indefinite"/>
                      </p:stCondLst>
                      <p:childTnLst>
                        <p:par>
                          <p:cTn id="204" fill="hold">
                            <p:stCondLst>
                              <p:cond delay="0"/>
                            </p:stCondLst>
                            <p:childTnLst>
                              <p:par>
                                <p:cTn id="205" presetID="2" presetClass="entr" presetSubtype="4" fill="hold" grpId="0" nodeType="clickEffect">
                                  <p:stCondLst>
                                    <p:cond delay="0"/>
                                  </p:stCondLst>
                                  <p:childTnLst>
                                    <p:set>
                                      <p:cBhvr>
                                        <p:cTn id="206" dur="1" fill="hold">
                                          <p:stCondLst>
                                            <p:cond delay="0"/>
                                          </p:stCondLst>
                                        </p:cTn>
                                        <p:tgtEl>
                                          <p:spTgt spid="55"/>
                                        </p:tgtEl>
                                        <p:attrNameLst>
                                          <p:attrName>style.visibility</p:attrName>
                                        </p:attrNameLst>
                                      </p:cBhvr>
                                      <p:to>
                                        <p:strVal val="visible"/>
                                      </p:to>
                                    </p:set>
                                    <p:anim calcmode="lin" valueType="num">
                                      <p:cBhvr additive="base">
                                        <p:cTn id="207" dur="500" fill="hold"/>
                                        <p:tgtEl>
                                          <p:spTgt spid="55"/>
                                        </p:tgtEl>
                                        <p:attrNameLst>
                                          <p:attrName>ppt_x</p:attrName>
                                        </p:attrNameLst>
                                      </p:cBhvr>
                                      <p:tavLst>
                                        <p:tav tm="0">
                                          <p:val>
                                            <p:strVal val="#ppt_x"/>
                                          </p:val>
                                        </p:tav>
                                        <p:tav tm="100000">
                                          <p:val>
                                            <p:strVal val="#ppt_x"/>
                                          </p:val>
                                        </p:tav>
                                      </p:tavLst>
                                    </p:anim>
                                    <p:anim calcmode="lin" valueType="num">
                                      <p:cBhvr additive="base">
                                        <p:cTn id="208"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209" fill="hold">
                      <p:stCondLst>
                        <p:cond delay="indefinite"/>
                      </p:stCondLst>
                      <p:childTnLst>
                        <p:par>
                          <p:cTn id="210" fill="hold">
                            <p:stCondLst>
                              <p:cond delay="0"/>
                            </p:stCondLst>
                            <p:childTnLst>
                              <p:par>
                                <p:cTn id="211" presetID="2" presetClass="entr" presetSubtype="4" fill="hold" grpId="0" nodeType="clickEffect">
                                  <p:stCondLst>
                                    <p:cond delay="0"/>
                                  </p:stCondLst>
                                  <p:childTnLst>
                                    <p:set>
                                      <p:cBhvr>
                                        <p:cTn id="212" dur="1" fill="hold">
                                          <p:stCondLst>
                                            <p:cond delay="0"/>
                                          </p:stCondLst>
                                        </p:cTn>
                                        <p:tgtEl>
                                          <p:spTgt spid="46"/>
                                        </p:tgtEl>
                                        <p:attrNameLst>
                                          <p:attrName>style.visibility</p:attrName>
                                        </p:attrNameLst>
                                      </p:cBhvr>
                                      <p:to>
                                        <p:strVal val="visible"/>
                                      </p:to>
                                    </p:set>
                                    <p:anim calcmode="lin" valueType="num">
                                      <p:cBhvr additive="base">
                                        <p:cTn id="213" dur="500" fill="hold"/>
                                        <p:tgtEl>
                                          <p:spTgt spid="46"/>
                                        </p:tgtEl>
                                        <p:attrNameLst>
                                          <p:attrName>ppt_x</p:attrName>
                                        </p:attrNameLst>
                                      </p:cBhvr>
                                      <p:tavLst>
                                        <p:tav tm="0">
                                          <p:val>
                                            <p:strVal val="#ppt_x"/>
                                          </p:val>
                                        </p:tav>
                                        <p:tav tm="100000">
                                          <p:val>
                                            <p:strVal val="#ppt_x"/>
                                          </p:val>
                                        </p:tav>
                                      </p:tavLst>
                                    </p:anim>
                                    <p:anim calcmode="lin" valueType="num">
                                      <p:cBhvr additive="base">
                                        <p:cTn id="214" dur="500" fill="hold"/>
                                        <p:tgtEl>
                                          <p:spTgt spid="46"/>
                                        </p:tgtEl>
                                        <p:attrNameLst>
                                          <p:attrName>ppt_y</p:attrName>
                                        </p:attrNameLst>
                                      </p:cBhvr>
                                      <p:tavLst>
                                        <p:tav tm="0">
                                          <p:val>
                                            <p:strVal val="1+#ppt_h/2"/>
                                          </p:val>
                                        </p:tav>
                                        <p:tav tm="100000">
                                          <p:val>
                                            <p:strVal val="#ppt_y"/>
                                          </p:val>
                                        </p:tav>
                                      </p:tavLst>
                                    </p:anim>
                                  </p:childTnLst>
                                </p:cTn>
                              </p:par>
                              <p:par>
                                <p:cTn id="215" presetID="2" presetClass="entr" presetSubtype="4" fill="hold" grpId="0" nodeType="withEffect">
                                  <p:stCondLst>
                                    <p:cond delay="0"/>
                                  </p:stCondLst>
                                  <p:childTnLst>
                                    <p:set>
                                      <p:cBhvr>
                                        <p:cTn id="216" dur="1" fill="hold">
                                          <p:stCondLst>
                                            <p:cond delay="0"/>
                                          </p:stCondLst>
                                        </p:cTn>
                                        <p:tgtEl>
                                          <p:spTgt spid="45"/>
                                        </p:tgtEl>
                                        <p:attrNameLst>
                                          <p:attrName>style.visibility</p:attrName>
                                        </p:attrNameLst>
                                      </p:cBhvr>
                                      <p:to>
                                        <p:strVal val="visible"/>
                                      </p:to>
                                    </p:set>
                                    <p:anim calcmode="lin" valueType="num">
                                      <p:cBhvr additive="base">
                                        <p:cTn id="217" dur="500" fill="hold"/>
                                        <p:tgtEl>
                                          <p:spTgt spid="45"/>
                                        </p:tgtEl>
                                        <p:attrNameLst>
                                          <p:attrName>ppt_x</p:attrName>
                                        </p:attrNameLst>
                                      </p:cBhvr>
                                      <p:tavLst>
                                        <p:tav tm="0">
                                          <p:val>
                                            <p:strVal val="#ppt_x"/>
                                          </p:val>
                                        </p:tav>
                                        <p:tav tm="100000">
                                          <p:val>
                                            <p:strVal val="#ppt_x"/>
                                          </p:val>
                                        </p:tav>
                                      </p:tavLst>
                                    </p:anim>
                                    <p:anim calcmode="lin" valueType="num">
                                      <p:cBhvr additive="base">
                                        <p:cTn id="218"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219" fill="hold">
                      <p:stCondLst>
                        <p:cond delay="indefinite"/>
                      </p:stCondLst>
                      <p:childTnLst>
                        <p:par>
                          <p:cTn id="220" fill="hold">
                            <p:stCondLst>
                              <p:cond delay="0"/>
                            </p:stCondLst>
                            <p:childTnLst>
                              <p:par>
                                <p:cTn id="221" presetID="2" presetClass="entr" presetSubtype="4" fill="hold" grpId="0" nodeType="clickEffect">
                                  <p:stCondLst>
                                    <p:cond delay="0"/>
                                  </p:stCondLst>
                                  <p:childTnLst>
                                    <p:set>
                                      <p:cBhvr>
                                        <p:cTn id="222" dur="1" fill="hold">
                                          <p:stCondLst>
                                            <p:cond delay="0"/>
                                          </p:stCondLst>
                                        </p:cTn>
                                        <p:tgtEl>
                                          <p:spTgt spid="64"/>
                                        </p:tgtEl>
                                        <p:attrNameLst>
                                          <p:attrName>style.visibility</p:attrName>
                                        </p:attrNameLst>
                                      </p:cBhvr>
                                      <p:to>
                                        <p:strVal val="visible"/>
                                      </p:to>
                                    </p:set>
                                    <p:anim calcmode="lin" valueType="num">
                                      <p:cBhvr additive="base">
                                        <p:cTn id="223" dur="500" fill="hold"/>
                                        <p:tgtEl>
                                          <p:spTgt spid="64"/>
                                        </p:tgtEl>
                                        <p:attrNameLst>
                                          <p:attrName>ppt_x</p:attrName>
                                        </p:attrNameLst>
                                      </p:cBhvr>
                                      <p:tavLst>
                                        <p:tav tm="0">
                                          <p:val>
                                            <p:strVal val="#ppt_x"/>
                                          </p:val>
                                        </p:tav>
                                        <p:tav tm="100000">
                                          <p:val>
                                            <p:strVal val="#ppt_x"/>
                                          </p:val>
                                        </p:tav>
                                      </p:tavLst>
                                    </p:anim>
                                    <p:anim calcmode="lin" valueType="num">
                                      <p:cBhvr additive="base">
                                        <p:cTn id="224"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par>
                    <p:cTn id="225" fill="hold">
                      <p:stCondLst>
                        <p:cond delay="indefinite"/>
                      </p:stCondLst>
                      <p:childTnLst>
                        <p:par>
                          <p:cTn id="226" fill="hold">
                            <p:stCondLst>
                              <p:cond delay="0"/>
                            </p:stCondLst>
                            <p:childTnLst>
                              <p:par>
                                <p:cTn id="227" presetID="2" presetClass="entr" presetSubtype="4" fill="hold" grpId="0" nodeType="clickEffect">
                                  <p:stCondLst>
                                    <p:cond delay="0"/>
                                  </p:stCondLst>
                                  <p:childTnLst>
                                    <p:set>
                                      <p:cBhvr>
                                        <p:cTn id="228" dur="1" fill="hold">
                                          <p:stCondLst>
                                            <p:cond delay="0"/>
                                          </p:stCondLst>
                                        </p:cTn>
                                        <p:tgtEl>
                                          <p:spTgt spid="63"/>
                                        </p:tgtEl>
                                        <p:attrNameLst>
                                          <p:attrName>style.visibility</p:attrName>
                                        </p:attrNameLst>
                                      </p:cBhvr>
                                      <p:to>
                                        <p:strVal val="visible"/>
                                      </p:to>
                                    </p:set>
                                    <p:anim calcmode="lin" valueType="num">
                                      <p:cBhvr additive="base">
                                        <p:cTn id="229" dur="500" fill="hold"/>
                                        <p:tgtEl>
                                          <p:spTgt spid="63"/>
                                        </p:tgtEl>
                                        <p:attrNameLst>
                                          <p:attrName>ppt_x</p:attrName>
                                        </p:attrNameLst>
                                      </p:cBhvr>
                                      <p:tavLst>
                                        <p:tav tm="0">
                                          <p:val>
                                            <p:strVal val="#ppt_x"/>
                                          </p:val>
                                        </p:tav>
                                        <p:tav tm="100000">
                                          <p:val>
                                            <p:strVal val="#ppt_x"/>
                                          </p:val>
                                        </p:tav>
                                      </p:tavLst>
                                    </p:anim>
                                    <p:anim calcmode="lin" valueType="num">
                                      <p:cBhvr additive="base">
                                        <p:cTn id="230" dur="500" fill="hold"/>
                                        <p:tgtEl>
                                          <p:spTgt spid="63"/>
                                        </p:tgtEl>
                                        <p:attrNameLst>
                                          <p:attrName>ppt_y</p:attrName>
                                        </p:attrNameLst>
                                      </p:cBhvr>
                                      <p:tavLst>
                                        <p:tav tm="0">
                                          <p:val>
                                            <p:strVal val="1+#ppt_h/2"/>
                                          </p:val>
                                        </p:tav>
                                        <p:tav tm="100000">
                                          <p:val>
                                            <p:strVal val="#ppt_y"/>
                                          </p:val>
                                        </p:tav>
                                      </p:tavLst>
                                    </p:anim>
                                  </p:childTnLst>
                                </p:cTn>
                              </p:par>
                              <p:par>
                                <p:cTn id="231" presetID="2" presetClass="entr" presetSubtype="4" fill="hold" grpId="0" nodeType="withEffect">
                                  <p:stCondLst>
                                    <p:cond delay="0"/>
                                  </p:stCondLst>
                                  <p:childTnLst>
                                    <p:set>
                                      <p:cBhvr>
                                        <p:cTn id="232" dur="1" fill="hold">
                                          <p:stCondLst>
                                            <p:cond delay="0"/>
                                          </p:stCondLst>
                                        </p:cTn>
                                        <p:tgtEl>
                                          <p:spTgt spid="62"/>
                                        </p:tgtEl>
                                        <p:attrNameLst>
                                          <p:attrName>style.visibility</p:attrName>
                                        </p:attrNameLst>
                                      </p:cBhvr>
                                      <p:to>
                                        <p:strVal val="visible"/>
                                      </p:to>
                                    </p:set>
                                    <p:anim calcmode="lin" valueType="num">
                                      <p:cBhvr additive="base">
                                        <p:cTn id="233" dur="500" fill="hold"/>
                                        <p:tgtEl>
                                          <p:spTgt spid="62"/>
                                        </p:tgtEl>
                                        <p:attrNameLst>
                                          <p:attrName>ppt_x</p:attrName>
                                        </p:attrNameLst>
                                      </p:cBhvr>
                                      <p:tavLst>
                                        <p:tav tm="0">
                                          <p:val>
                                            <p:strVal val="#ppt_x"/>
                                          </p:val>
                                        </p:tav>
                                        <p:tav tm="100000">
                                          <p:val>
                                            <p:strVal val="#ppt_x"/>
                                          </p:val>
                                        </p:tav>
                                      </p:tavLst>
                                    </p:anim>
                                    <p:anim calcmode="lin" valueType="num">
                                      <p:cBhvr additive="base">
                                        <p:cTn id="234" dur="500" fill="hold"/>
                                        <p:tgtEl>
                                          <p:spTgt spid="62"/>
                                        </p:tgtEl>
                                        <p:attrNameLst>
                                          <p:attrName>ppt_y</p:attrName>
                                        </p:attrNameLst>
                                      </p:cBhvr>
                                      <p:tavLst>
                                        <p:tav tm="0">
                                          <p:val>
                                            <p:strVal val="1+#ppt_h/2"/>
                                          </p:val>
                                        </p:tav>
                                        <p:tav tm="100000">
                                          <p:val>
                                            <p:strVal val="#ppt_y"/>
                                          </p:val>
                                        </p:tav>
                                      </p:tavLst>
                                    </p:anim>
                                  </p:childTnLst>
                                </p:cTn>
                              </p:par>
                            </p:childTnLst>
                          </p:cTn>
                        </p:par>
                      </p:childTnLst>
                    </p:cTn>
                  </p:par>
                  <p:par>
                    <p:cTn id="235" fill="hold">
                      <p:stCondLst>
                        <p:cond delay="indefinite"/>
                      </p:stCondLst>
                      <p:childTnLst>
                        <p:par>
                          <p:cTn id="236" fill="hold">
                            <p:stCondLst>
                              <p:cond delay="0"/>
                            </p:stCondLst>
                            <p:childTnLst>
                              <p:par>
                                <p:cTn id="237" presetID="2" presetClass="entr" presetSubtype="4" fill="hold" grpId="0" nodeType="clickEffect">
                                  <p:stCondLst>
                                    <p:cond delay="0"/>
                                  </p:stCondLst>
                                  <p:childTnLst>
                                    <p:set>
                                      <p:cBhvr>
                                        <p:cTn id="238" dur="1" fill="hold">
                                          <p:stCondLst>
                                            <p:cond delay="0"/>
                                          </p:stCondLst>
                                        </p:cTn>
                                        <p:tgtEl>
                                          <p:spTgt spid="3"/>
                                        </p:tgtEl>
                                        <p:attrNameLst>
                                          <p:attrName>style.visibility</p:attrName>
                                        </p:attrNameLst>
                                      </p:cBhvr>
                                      <p:to>
                                        <p:strVal val="visible"/>
                                      </p:to>
                                    </p:set>
                                    <p:anim calcmode="lin" valueType="num">
                                      <p:cBhvr additive="base">
                                        <p:cTn id="239" dur="500" fill="hold"/>
                                        <p:tgtEl>
                                          <p:spTgt spid="3"/>
                                        </p:tgtEl>
                                        <p:attrNameLst>
                                          <p:attrName>ppt_x</p:attrName>
                                        </p:attrNameLst>
                                      </p:cBhvr>
                                      <p:tavLst>
                                        <p:tav tm="0">
                                          <p:val>
                                            <p:strVal val="#ppt_x"/>
                                          </p:val>
                                        </p:tav>
                                        <p:tav tm="100000">
                                          <p:val>
                                            <p:strVal val="#ppt_x"/>
                                          </p:val>
                                        </p:tav>
                                      </p:tavLst>
                                    </p:anim>
                                    <p:anim calcmode="lin" valueType="num">
                                      <p:cBhvr additive="base">
                                        <p:cTn id="24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p:bldP spid="20" grpId="0"/>
      <p:bldP spid="21" grpId="0"/>
      <p:bldP spid="22" grpId="0"/>
      <p:bldP spid="23" grpId="0"/>
      <p:bldP spid="24" grpId="0"/>
      <p:bldP spid="25" grpId="0"/>
      <p:bldP spid="26" grpId="0"/>
      <p:bldP spid="48" grpId="0"/>
      <p:bldP spid="49" grpId="0"/>
      <p:bldP spid="50" grpId="0"/>
      <p:bldP spid="51" grpId="0"/>
      <p:bldP spid="52" grpId="0"/>
      <p:bldP spid="53" grpId="0"/>
      <p:bldP spid="54" grpId="0"/>
      <p:bldP spid="55" grpId="0"/>
      <p:bldP spid="56" grpId="0"/>
      <p:bldP spid="58" grpId="0"/>
      <p:bldP spid="59" grpId="0"/>
      <p:bldP spid="60" grpId="0"/>
      <p:bldP spid="61" grpId="0"/>
      <p:bldP spid="62" grpId="0"/>
      <p:bldP spid="63" grpId="0"/>
      <p:bldP spid="3" grpId="0" animBg="1"/>
      <p:bldP spid="4" grpId="0" animBg="1"/>
      <p:bldP spid="45" grpId="0"/>
      <p:bldP spid="64" grpId="0"/>
      <p:bldP spid="4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3BE11-6A9A-4462-AF18-EA1218719B6B}"/>
              </a:ext>
            </a:extLst>
          </p:cNvPr>
          <p:cNvSpPr>
            <a:spLocks noGrp="1"/>
          </p:cNvSpPr>
          <p:nvPr>
            <p:ph type="title"/>
          </p:nvPr>
        </p:nvSpPr>
        <p:spPr>
          <a:xfrm>
            <a:off x="439994" y="139122"/>
            <a:ext cx="10515600" cy="679904"/>
          </a:xfrm>
        </p:spPr>
        <p:txBody>
          <a:bodyPr>
            <a:normAutofit fontScale="90000"/>
          </a:bodyPr>
          <a:lstStyle/>
          <a:p>
            <a:r>
              <a:rPr lang="en-US" dirty="0"/>
              <a:t>Ranking algorithm sketch (</a:t>
            </a:r>
            <a:r>
              <a:rPr lang="en-US" dirty="0" err="1"/>
              <a:t>RankNet</a:t>
            </a:r>
            <a:r>
              <a:rPr lang="en-US" dirty="0"/>
              <a: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BF31C1D-DFA4-4168-A2C2-0681AA892AC2}"/>
                  </a:ext>
                </a:extLst>
              </p:cNvPr>
              <p:cNvSpPr>
                <a:spLocks noGrp="1"/>
              </p:cNvSpPr>
              <p:nvPr>
                <p:ph sz="half" idx="1"/>
              </p:nvPr>
            </p:nvSpPr>
            <p:spPr>
              <a:xfrm>
                <a:off x="239486" y="1663395"/>
                <a:ext cx="5780314" cy="4351338"/>
              </a:xfrm>
            </p:spPr>
            <p:txBody>
              <a:bodyPr/>
              <a:lstStyle/>
              <a:p>
                <a:r>
                  <a:rPr lang="en-US" dirty="0"/>
                  <a:t>Training data: </a:t>
                </a:r>
              </a:p>
              <a:p>
                <a:pPr marL="457200" lvl="1" indent="0">
                  <a:buNone/>
                </a:pPr>
                <a:r>
                  <a:rPr lang="en-US" dirty="0"/>
                  <a:t>Set of: Query </a:t>
                </a:r>
                <a:r>
                  <a:rPr lang="en-US" dirty="0">
                    <a:sym typeface="Wingdings" panose="05000000000000000000" pitchFamily="2" charset="2"/>
                  </a:rPr>
                  <a:t> </a:t>
                </a:r>
                <a14:m>
                  <m:oMath xmlns:m="http://schemas.openxmlformats.org/officeDocument/2006/math">
                    <m:r>
                      <a:rPr lang="en-US" b="0" i="0" smtClean="0">
                        <a:latin typeface="Cambria Math" panose="02040503050406030204" pitchFamily="18" charset="0"/>
                        <a:sym typeface="Wingdings" panose="05000000000000000000" pitchFamily="2" charset="2"/>
                      </a:rPr>
                      <m:t>{</m:t>
                    </m:r>
                    <m:r>
                      <a:rPr lang="en-US" b="0" i="1" smtClean="0">
                        <a:latin typeface="Cambria Math" panose="02040503050406030204" pitchFamily="18" charset="0"/>
                        <a:sym typeface="Wingdings" panose="05000000000000000000" pitchFamily="2" charset="2"/>
                      </a:rPr>
                      <m:t>&lt;</m:t>
                    </m:r>
                    <m:r>
                      <a:rPr lang="en-US" b="0" i="1" smtClean="0">
                        <a:latin typeface="Cambria Math" panose="02040503050406030204" pitchFamily="18" charset="0"/>
                        <a:sym typeface="Wingdings" panose="05000000000000000000" pitchFamily="2" charset="2"/>
                      </a:rPr>
                      <m:t>𝑖𝑡𝑒</m:t>
                    </m:r>
                    <m:sSub>
                      <m:sSubPr>
                        <m:ctrlPr>
                          <a:rPr lang="en-US" b="0" i="1" smtClean="0">
                            <a:latin typeface="Cambria Math" panose="02040503050406030204" pitchFamily="18" charset="0"/>
                            <a:sym typeface="Wingdings" panose="05000000000000000000" pitchFamily="2" charset="2"/>
                          </a:rPr>
                        </m:ctrlPr>
                      </m:sSubPr>
                      <m:e>
                        <m:r>
                          <a:rPr lang="en-US" b="0" i="1" smtClean="0">
                            <a:latin typeface="Cambria Math" panose="02040503050406030204" pitchFamily="18" charset="0"/>
                            <a:sym typeface="Wingdings" panose="05000000000000000000" pitchFamily="2" charset="2"/>
                          </a:rPr>
                          <m:t>𝑚</m:t>
                        </m:r>
                      </m:e>
                      <m:sub>
                        <m:r>
                          <a:rPr lang="en-US" b="0" i="1" smtClean="0">
                            <a:latin typeface="Cambria Math" panose="02040503050406030204" pitchFamily="18" charset="0"/>
                            <a:sym typeface="Wingdings" panose="05000000000000000000" pitchFamily="2" charset="2"/>
                          </a:rPr>
                          <m:t>1</m:t>
                        </m:r>
                      </m:sub>
                    </m:sSub>
                    <m:r>
                      <a:rPr lang="en-US" b="0" i="1" smtClean="0">
                        <a:latin typeface="Cambria Math" panose="02040503050406030204" pitchFamily="18" charset="0"/>
                        <a:sym typeface="Wingdings" panose="05000000000000000000" pitchFamily="2" charset="2"/>
                      </a:rPr>
                      <m:t>, </m:t>
                    </m:r>
                    <m:r>
                      <a:rPr lang="en-US" b="0" i="1" smtClean="0">
                        <a:latin typeface="Cambria Math" panose="02040503050406030204" pitchFamily="18" charset="0"/>
                        <a:sym typeface="Wingdings" panose="05000000000000000000" pitchFamily="2" charset="2"/>
                      </a:rPr>
                      <m:t>𝑟𝑒</m:t>
                    </m:r>
                    <m:sSub>
                      <m:sSubPr>
                        <m:ctrlPr>
                          <a:rPr lang="en-US" b="0" i="1" smtClean="0">
                            <a:latin typeface="Cambria Math" panose="02040503050406030204" pitchFamily="18" charset="0"/>
                            <a:sym typeface="Wingdings" panose="05000000000000000000" pitchFamily="2" charset="2"/>
                          </a:rPr>
                        </m:ctrlPr>
                      </m:sSubPr>
                      <m:e>
                        <m:r>
                          <a:rPr lang="en-US" b="0" i="1" smtClean="0">
                            <a:latin typeface="Cambria Math" panose="02040503050406030204" pitchFamily="18" charset="0"/>
                            <a:sym typeface="Wingdings" panose="05000000000000000000" pitchFamily="2" charset="2"/>
                          </a:rPr>
                          <m:t>𝑙</m:t>
                        </m:r>
                      </m:e>
                      <m:sub>
                        <m:r>
                          <a:rPr lang="en-US" b="0" i="1" smtClean="0">
                            <a:latin typeface="Cambria Math" panose="02040503050406030204" pitchFamily="18" charset="0"/>
                            <a:sym typeface="Wingdings" panose="05000000000000000000" pitchFamily="2" charset="2"/>
                          </a:rPr>
                          <m:t>1</m:t>
                        </m:r>
                      </m:sub>
                    </m:sSub>
                    <m:r>
                      <a:rPr lang="en-US" b="0" i="1" smtClean="0">
                        <a:latin typeface="Cambria Math" panose="02040503050406030204" pitchFamily="18" charset="0"/>
                        <a:sym typeface="Wingdings" panose="05000000000000000000" pitchFamily="2" charset="2"/>
                      </a:rPr>
                      <m:t>&gt;, </m:t>
                    </m:r>
                  </m:oMath>
                </a14:m>
                <a:br>
                  <a:rPr lang="en-US" b="0" i="1" dirty="0">
                    <a:latin typeface="Cambria Math" panose="02040503050406030204" pitchFamily="18" charset="0"/>
                    <a:sym typeface="Wingdings" panose="05000000000000000000" pitchFamily="2" charset="2"/>
                  </a:rPr>
                </a:br>
                <a:r>
                  <a:rPr lang="en-US" b="0" i="1" dirty="0">
                    <a:latin typeface="Cambria Math" panose="02040503050406030204" pitchFamily="18" charset="0"/>
                    <a:sym typeface="Wingdings" panose="05000000000000000000" pitchFamily="2" charset="2"/>
                  </a:rPr>
                  <a:t>			</a:t>
                </a:r>
                <a14:m>
                  <m:oMath xmlns:m="http://schemas.openxmlformats.org/officeDocument/2006/math">
                    <m:r>
                      <a:rPr lang="en-US" b="0" i="1" smtClean="0">
                        <a:latin typeface="Cambria Math" panose="02040503050406030204" pitchFamily="18" charset="0"/>
                        <a:sym typeface="Wingdings" panose="05000000000000000000" pitchFamily="2" charset="2"/>
                      </a:rPr>
                      <m:t>…,</m:t>
                    </m:r>
                  </m:oMath>
                </a14:m>
                <a:br>
                  <a:rPr lang="en-US" b="0" i="1" dirty="0">
                    <a:latin typeface="Cambria Math" panose="02040503050406030204" pitchFamily="18" charset="0"/>
                    <a:sym typeface="Wingdings" panose="05000000000000000000" pitchFamily="2" charset="2"/>
                  </a:rPr>
                </a:br>
                <a:r>
                  <a:rPr lang="en-US" b="0" i="1" dirty="0">
                    <a:latin typeface="Cambria Math" panose="02040503050406030204" pitchFamily="18" charset="0"/>
                    <a:sym typeface="Wingdings" panose="05000000000000000000" pitchFamily="2" charset="2"/>
                  </a:rPr>
                  <a:t>			</a:t>
                </a:r>
                <a14:m>
                  <m:oMath xmlns:m="http://schemas.openxmlformats.org/officeDocument/2006/math">
                    <m:r>
                      <a:rPr lang="en-US" b="0" i="1" smtClean="0">
                        <a:latin typeface="Cambria Math" panose="02040503050406030204" pitchFamily="18" charset="0"/>
                        <a:sym typeface="Wingdings" panose="05000000000000000000" pitchFamily="2" charset="2"/>
                      </a:rPr>
                      <m:t>&lt;</m:t>
                    </m:r>
                    <m:r>
                      <a:rPr lang="en-US" b="0" i="1" smtClean="0">
                        <a:latin typeface="Cambria Math" panose="02040503050406030204" pitchFamily="18" charset="0"/>
                        <a:sym typeface="Wingdings" panose="05000000000000000000" pitchFamily="2" charset="2"/>
                      </a:rPr>
                      <m:t>𝑖𝑡𝑒</m:t>
                    </m:r>
                    <m:sSub>
                      <m:sSubPr>
                        <m:ctrlPr>
                          <a:rPr lang="en-US" b="0" i="1" smtClean="0">
                            <a:latin typeface="Cambria Math" panose="02040503050406030204" pitchFamily="18" charset="0"/>
                            <a:sym typeface="Wingdings" panose="05000000000000000000" pitchFamily="2" charset="2"/>
                          </a:rPr>
                        </m:ctrlPr>
                      </m:sSubPr>
                      <m:e>
                        <m:r>
                          <a:rPr lang="en-US" b="0" i="1" smtClean="0">
                            <a:latin typeface="Cambria Math" panose="02040503050406030204" pitchFamily="18" charset="0"/>
                            <a:sym typeface="Wingdings" panose="05000000000000000000" pitchFamily="2" charset="2"/>
                          </a:rPr>
                          <m:t>𝑚</m:t>
                        </m:r>
                      </m:e>
                      <m:sub>
                        <m:r>
                          <a:rPr lang="en-US" b="0" i="1" smtClean="0">
                            <a:latin typeface="Cambria Math" panose="02040503050406030204" pitchFamily="18" charset="0"/>
                            <a:sym typeface="Wingdings" panose="05000000000000000000" pitchFamily="2" charset="2"/>
                          </a:rPr>
                          <m:t>𝑛</m:t>
                        </m:r>
                      </m:sub>
                    </m:sSub>
                    <m:r>
                      <a:rPr lang="en-US" b="0" i="1" smtClean="0">
                        <a:latin typeface="Cambria Math" panose="02040503050406030204" pitchFamily="18" charset="0"/>
                        <a:sym typeface="Wingdings" panose="05000000000000000000" pitchFamily="2" charset="2"/>
                      </a:rPr>
                      <m:t>,</m:t>
                    </m:r>
                    <m:r>
                      <a:rPr lang="en-US" b="0" i="1" smtClean="0">
                        <a:latin typeface="Cambria Math" panose="02040503050406030204" pitchFamily="18" charset="0"/>
                        <a:sym typeface="Wingdings" panose="05000000000000000000" pitchFamily="2" charset="2"/>
                      </a:rPr>
                      <m:t>𝑟𝑒</m:t>
                    </m:r>
                    <m:sSub>
                      <m:sSubPr>
                        <m:ctrlPr>
                          <a:rPr lang="en-US" b="0" i="1" smtClean="0">
                            <a:latin typeface="Cambria Math" panose="02040503050406030204" pitchFamily="18" charset="0"/>
                            <a:sym typeface="Wingdings" panose="05000000000000000000" pitchFamily="2" charset="2"/>
                          </a:rPr>
                        </m:ctrlPr>
                      </m:sSubPr>
                      <m:e>
                        <m:r>
                          <a:rPr lang="en-US" b="0" i="1" smtClean="0">
                            <a:latin typeface="Cambria Math" panose="02040503050406030204" pitchFamily="18" charset="0"/>
                            <a:sym typeface="Wingdings" panose="05000000000000000000" pitchFamily="2" charset="2"/>
                          </a:rPr>
                          <m:t>𝑙</m:t>
                        </m:r>
                      </m:e>
                      <m:sub>
                        <m:r>
                          <a:rPr lang="en-US" b="0" i="1" smtClean="0">
                            <a:latin typeface="Cambria Math" panose="02040503050406030204" pitchFamily="18" charset="0"/>
                            <a:sym typeface="Wingdings" panose="05000000000000000000" pitchFamily="2" charset="2"/>
                          </a:rPr>
                          <m:t>𝑛</m:t>
                        </m:r>
                      </m:sub>
                    </m:sSub>
                    <m:r>
                      <a:rPr lang="en-US" b="0" i="1" smtClean="0">
                        <a:latin typeface="Cambria Math" panose="02040503050406030204" pitchFamily="18" charset="0"/>
                        <a:sym typeface="Wingdings" panose="05000000000000000000" pitchFamily="2" charset="2"/>
                      </a:rPr>
                      <m:t>&gt;}</m:t>
                    </m:r>
                  </m:oMath>
                </a14:m>
                <a:endParaRPr lang="en-US" dirty="0">
                  <a:sym typeface="Wingdings" panose="05000000000000000000" pitchFamily="2" charset="2"/>
                </a:endParaRPr>
              </a:p>
              <a:p>
                <a:endParaRPr lang="en-US" dirty="0">
                  <a:sym typeface="Wingdings" panose="05000000000000000000" pitchFamily="2" charset="2"/>
                </a:endParaRPr>
              </a:p>
              <a:p>
                <a:r>
                  <a:rPr lang="en-US" dirty="0">
                    <a:sym typeface="Wingdings" panose="05000000000000000000" pitchFamily="2" charset="2"/>
                  </a:rPr>
                  <a:t>While not converged:</a:t>
                </a:r>
              </a:p>
              <a:p>
                <a:pPr lvl="1"/>
                <a:r>
                  <a:rPr lang="en-US" dirty="0">
                    <a:sym typeface="Wingdings" panose="05000000000000000000" pitchFamily="2" charset="2"/>
                  </a:rPr>
                  <a:t>Iterate over training data</a:t>
                </a:r>
              </a:p>
              <a:p>
                <a:pPr lvl="2"/>
                <a:r>
                  <a:rPr lang="en-US" dirty="0">
                    <a:sym typeface="Wingdings" panose="05000000000000000000" pitchFamily="2" charset="2"/>
                  </a:rPr>
                  <a:t>Apply current model to all items</a:t>
                </a:r>
              </a:p>
              <a:p>
                <a:pPr lvl="2"/>
                <a:r>
                  <a:rPr lang="en-US" dirty="0">
                    <a:sym typeface="Wingdings" panose="05000000000000000000" pitchFamily="2" charset="2"/>
                  </a:rPr>
                  <a:t>For every pair of items, </a:t>
                </a:r>
                <a14:m>
                  <m:oMath xmlns:m="http://schemas.openxmlformats.org/officeDocument/2006/math">
                    <m:r>
                      <a:rPr lang="en-US" b="0" i="1" smtClean="0">
                        <a:latin typeface="Cambria Math" panose="02040503050406030204" pitchFamily="18" charset="0"/>
                        <a:sym typeface="Wingdings" panose="05000000000000000000" pitchFamily="2" charset="2"/>
                      </a:rPr>
                      <m:t>𝑖</m:t>
                    </m:r>
                    <m:r>
                      <a:rPr lang="en-US" b="0" i="1" smtClean="0">
                        <a:latin typeface="Cambria Math" panose="02040503050406030204" pitchFamily="18" charset="0"/>
                        <a:sym typeface="Wingdings" panose="05000000000000000000" pitchFamily="2" charset="2"/>
                      </a:rPr>
                      <m:t>,</m:t>
                    </m:r>
                    <m:r>
                      <a:rPr lang="en-US" b="0" i="1" smtClean="0">
                        <a:latin typeface="Cambria Math" panose="02040503050406030204" pitchFamily="18" charset="0"/>
                        <a:sym typeface="Wingdings" panose="05000000000000000000" pitchFamily="2" charset="2"/>
                      </a:rPr>
                      <m:t>𝑗</m:t>
                    </m:r>
                  </m:oMath>
                </a14:m>
                <a:endParaRPr lang="en-US" dirty="0">
                  <a:sym typeface="Wingdings" panose="05000000000000000000" pitchFamily="2" charset="2"/>
                </a:endParaRPr>
              </a:p>
              <a:p>
                <a:pPr lvl="3"/>
                <a:r>
                  <a:rPr lang="en-US" dirty="0">
                    <a:sym typeface="Wingdings" panose="05000000000000000000" pitchFamily="2" charset="2"/>
                  </a:rPr>
                  <a:t>Adjust the model weights to make them ‘more correctly ordered’</a:t>
                </a:r>
              </a:p>
              <a:p>
                <a:pPr lvl="3"/>
                <a:endParaRPr lang="en-US" dirty="0">
                  <a:sym typeface="Wingdings" panose="05000000000000000000" pitchFamily="2" charset="2"/>
                </a:endParaRPr>
              </a:p>
              <a:p>
                <a:pPr lvl="3"/>
                <a:endParaRPr lang="en-US" dirty="0"/>
              </a:p>
            </p:txBody>
          </p:sp>
        </mc:Choice>
        <mc:Fallback>
          <p:sp>
            <p:nvSpPr>
              <p:cNvPr id="3" name="Content Placeholder 2">
                <a:extLst>
                  <a:ext uri="{FF2B5EF4-FFF2-40B4-BE49-F238E27FC236}">
                    <a16:creationId xmlns:a16="http://schemas.microsoft.com/office/drawing/2014/main" id="{4BF31C1D-DFA4-4168-A2C2-0681AA892AC2}"/>
                  </a:ext>
                </a:extLst>
              </p:cNvPr>
              <p:cNvSpPr>
                <a:spLocks noGrp="1" noRot="1" noChangeAspect="1" noMove="1" noResize="1" noEditPoints="1" noAdjustHandles="1" noChangeArrowheads="1" noChangeShapeType="1" noTextEdit="1"/>
              </p:cNvSpPr>
              <p:nvPr>
                <p:ph sz="half" idx="1"/>
              </p:nvPr>
            </p:nvSpPr>
            <p:spPr>
              <a:xfrm>
                <a:off x="239486" y="1663395"/>
                <a:ext cx="5780314" cy="4351338"/>
              </a:xfrm>
              <a:blipFill>
                <a:blip r:embed="rId2"/>
                <a:stretch>
                  <a:fillRect l="-1897" t="-2381"/>
                </a:stretch>
              </a:blipFill>
            </p:spPr>
            <p:txBody>
              <a:bodyPr/>
              <a:lstStyle/>
              <a:p>
                <a:r>
                  <a:rPr lang="en-US">
                    <a:noFill/>
                  </a:rPr>
                  <a:t> </a:t>
                </a:r>
              </a:p>
            </p:txBody>
          </p:sp>
        </mc:Fallback>
      </mc:AlternateContent>
      <p:sp>
        <p:nvSpPr>
          <p:cNvPr id="5" name="Rectangle 4">
            <a:extLst>
              <a:ext uri="{FF2B5EF4-FFF2-40B4-BE49-F238E27FC236}">
                <a16:creationId xmlns:a16="http://schemas.microsoft.com/office/drawing/2014/main" id="{2771636F-CA3E-45B4-8BC8-B5EEE7284E16}"/>
              </a:ext>
            </a:extLst>
          </p:cNvPr>
          <p:cNvSpPr/>
          <p:nvPr/>
        </p:nvSpPr>
        <p:spPr>
          <a:xfrm>
            <a:off x="97971" y="6349546"/>
            <a:ext cx="9329057" cy="369332"/>
          </a:xfrm>
          <a:prstGeom prst="rect">
            <a:avLst/>
          </a:prstGeom>
        </p:spPr>
        <p:txBody>
          <a:bodyPr wrap="square">
            <a:spAutoFit/>
          </a:bodyPr>
          <a:lstStyle/>
          <a:p>
            <a:r>
              <a:rPr lang="en-US" dirty="0">
                <a:solidFill>
                  <a:schemeClr val="bg1">
                    <a:lumMod val="50000"/>
                  </a:schemeClr>
                </a:solidFill>
                <a:hlinkClick r:id="rId3">
                  <a:extLst>
                    <a:ext uri="{A12FA001-AC4F-418D-AE19-62706E023703}">
                      <ahyp:hlinkClr xmlns:ahyp="http://schemas.microsoft.com/office/drawing/2018/hyperlinkcolor" val="tx"/>
                    </a:ext>
                  </a:extLst>
                </a:hlinkClick>
              </a:rPr>
              <a:t>https://www.microsoft.com/en-us/research/wp-content/uploads/2016/02/MSR-TR-2010-82.pdf</a:t>
            </a:r>
            <a:endParaRPr lang="en-US" dirty="0">
              <a:solidFill>
                <a:schemeClr val="bg1">
                  <a:lumMod val="50000"/>
                </a:schemeClr>
              </a:solidFill>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1744D38B-973C-4F5D-A0F8-906308FF785C}"/>
                  </a:ext>
                </a:extLst>
              </p:cNvPr>
              <p:cNvSpPr txBox="1"/>
              <p:nvPr/>
            </p:nvSpPr>
            <p:spPr>
              <a:xfrm>
                <a:off x="6172202" y="1618796"/>
                <a:ext cx="3524170" cy="4114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𝑖𝑗</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𝑃</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𝑖𝑡𝑒</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𝑚</m:t>
                              </m:r>
                            </m:e>
                            <m:sub>
                              <m:r>
                                <a:rPr lang="en-US" b="0" i="1" smtClean="0">
                                  <a:latin typeface="Cambria Math" panose="02040503050406030204" pitchFamily="18" charset="0"/>
                                  <a:ea typeface="Cambria Math" panose="02040503050406030204" pitchFamily="18" charset="0"/>
                                </a:rPr>
                                <m:t>𝑖</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𝑖𝑡𝑒</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𝑚</m:t>
                              </m:r>
                            </m:e>
                            <m:sub>
                              <m:r>
                                <a:rPr lang="en-US" b="0" i="1" smtClean="0">
                                  <a:latin typeface="Cambria Math" panose="02040503050406030204" pitchFamily="18" charset="0"/>
                                  <a:ea typeface="Cambria Math" panose="02040503050406030204" pitchFamily="18" charset="0"/>
                                </a:rPr>
                                <m:t>𝑗</m:t>
                              </m:r>
                            </m:sub>
                          </m:sSub>
                        </m:e>
                      </m:d>
                    </m:oMath>
                  </m:oMathPara>
                </a14:m>
                <a:br>
                  <a:rPr lang="en-US" b="0" dirty="0">
                    <a:ea typeface="Cambria Math" panose="02040503050406030204" pitchFamily="18" charset="0"/>
                  </a:rPr>
                </a:br>
                <a:endParaRPr lang="en-US" dirty="0"/>
              </a:p>
            </p:txBody>
          </p:sp>
        </mc:Choice>
        <mc:Fallback xmlns="">
          <p:sp>
            <p:nvSpPr>
              <p:cNvPr id="6" name="TextBox 5">
                <a:extLst>
                  <a:ext uri="{FF2B5EF4-FFF2-40B4-BE49-F238E27FC236}">
                    <a16:creationId xmlns:a16="http://schemas.microsoft.com/office/drawing/2014/main" id="{1744D38B-973C-4F5D-A0F8-906308FF785C}"/>
                  </a:ext>
                </a:extLst>
              </p:cNvPr>
              <p:cNvSpPr txBox="1">
                <a:spLocks noRot="1" noChangeAspect="1" noMove="1" noResize="1" noEditPoints="1" noAdjustHandles="1" noChangeArrowheads="1" noChangeShapeType="1" noTextEdit="1"/>
              </p:cNvSpPr>
              <p:nvPr/>
            </p:nvSpPr>
            <p:spPr>
              <a:xfrm>
                <a:off x="6172202" y="1618796"/>
                <a:ext cx="3524170" cy="411459"/>
              </a:xfrm>
              <a:prstGeom prst="rect">
                <a:avLst/>
              </a:prstGeom>
              <a:blipFill>
                <a:blip r:embed="rId4"/>
                <a:stretch>
                  <a:fillRect b="-74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371FE1E-FC54-419D-8D28-BE64D1A9622D}"/>
                  </a:ext>
                </a:extLst>
              </p:cNvPr>
              <p:cNvSpPr txBox="1"/>
              <p:nvPr/>
            </p:nvSpPr>
            <p:spPr>
              <a:xfrm>
                <a:off x="6290888" y="2667095"/>
                <a:ext cx="4151393" cy="396712"/>
              </a:xfrm>
              <a:prstGeom prst="rect">
                <a:avLst/>
              </a:prstGeom>
              <a:noFill/>
            </p:spPr>
            <p:txBody>
              <a:bodyPr wrap="none" rtlCol="0">
                <a:spAutoFit/>
              </a:bodyPr>
              <a:lstStyle/>
              <a:p>
                <a14:m>
                  <m:oMath xmlns:m="http://schemas.openxmlformats.org/officeDocument/2006/math">
                    <m:r>
                      <a:rPr lang="en-US" b="0" i="1" smtClean="0">
                        <a:latin typeface="Cambria Math" panose="02040503050406030204" pitchFamily="18" charset="0"/>
                      </a:rPr>
                      <m:t>𝐶</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𝑃</m:t>
                            </m:r>
                          </m:e>
                        </m:acc>
                      </m:e>
                      <m:sub>
                        <m:r>
                          <a:rPr lang="en-US" b="0" i="1" smtClean="0">
                            <a:latin typeface="Cambria Math" panose="02040503050406030204" pitchFamily="18" charset="0"/>
                          </a:rPr>
                          <m:t>𝑖𝑗</m:t>
                        </m:r>
                      </m:sub>
                    </m:sSub>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log</m:t>
                        </m:r>
                      </m:fName>
                      <m:e>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𝑖𝑗</m:t>
                            </m:r>
                          </m:sub>
                        </m:sSub>
                        <m:r>
                          <a:rPr lang="en-US" b="0" i="1" smtClean="0">
                            <a:latin typeface="Cambria Math" panose="02040503050406030204" pitchFamily="18" charset="0"/>
                          </a:rPr>
                          <m:t> −(1−</m:t>
                        </m:r>
                      </m:e>
                    </m:func>
                  </m:oMath>
                </a14:m>
                <a:r>
                  <a:rPr lang="en-US" dirty="0"/>
                  <a:t> </a:t>
                </a:r>
                <a14:m>
                  <m:oMath xmlns:m="http://schemas.openxmlformats.org/officeDocument/2006/math">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rPr>
                              <m:t>𝑃</m:t>
                            </m:r>
                          </m:e>
                        </m:acc>
                      </m:e>
                      <m:sub>
                        <m:r>
                          <a:rPr lang="en-US" i="1">
                            <a:latin typeface="Cambria Math" panose="02040503050406030204" pitchFamily="18" charset="0"/>
                          </a:rPr>
                          <m:t>𝑖𝑗</m:t>
                        </m:r>
                      </m:sub>
                    </m:sSub>
                    <m:r>
                      <a:rPr lang="en-US" b="0" i="1" smtClean="0">
                        <a:latin typeface="Cambria Math" panose="02040503050406030204" pitchFamily="18" charset="0"/>
                      </a:rPr>
                      <m:t>)</m:t>
                    </m:r>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log</m:t>
                        </m:r>
                      </m:fName>
                      <m:e>
                        <m:r>
                          <a:rPr lang="en-US" b="0" i="1" smtClean="0">
                            <a:latin typeface="Cambria Math" panose="02040503050406030204" pitchFamily="18" charset="0"/>
                          </a:rPr>
                          <m:t>(1−</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𝑖𝑗</m:t>
                            </m:r>
                          </m:sub>
                        </m:sSub>
                        <m:r>
                          <a:rPr lang="en-US" b="0" i="1" smtClean="0">
                            <a:latin typeface="Cambria Math" panose="02040503050406030204" pitchFamily="18" charset="0"/>
                          </a:rPr>
                          <m:t>)</m:t>
                        </m:r>
                      </m:e>
                    </m:func>
                  </m:oMath>
                </a14:m>
                <a:endParaRPr lang="en-US" dirty="0"/>
              </a:p>
            </p:txBody>
          </p:sp>
        </mc:Choice>
        <mc:Fallback xmlns="">
          <p:sp>
            <p:nvSpPr>
              <p:cNvPr id="7" name="TextBox 6">
                <a:extLst>
                  <a:ext uri="{FF2B5EF4-FFF2-40B4-BE49-F238E27FC236}">
                    <a16:creationId xmlns:a16="http://schemas.microsoft.com/office/drawing/2014/main" id="{7371FE1E-FC54-419D-8D28-BE64D1A9622D}"/>
                  </a:ext>
                </a:extLst>
              </p:cNvPr>
              <p:cNvSpPr txBox="1">
                <a:spLocks noRot="1" noChangeAspect="1" noMove="1" noResize="1" noEditPoints="1" noAdjustHandles="1" noChangeArrowheads="1" noChangeShapeType="1" noTextEdit="1"/>
              </p:cNvSpPr>
              <p:nvPr/>
            </p:nvSpPr>
            <p:spPr>
              <a:xfrm>
                <a:off x="6290888" y="2667095"/>
                <a:ext cx="4151393" cy="396712"/>
              </a:xfrm>
              <a:prstGeom prst="rect">
                <a:avLst/>
              </a:prstGeom>
              <a:blipFill>
                <a:blip r:embed="rId5"/>
                <a:stretch>
                  <a:fillRect b="-6154"/>
                </a:stretch>
              </a:blipFill>
            </p:spPr>
            <p:txBody>
              <a:bodyPr/>
              <a:lstStyle/>
              <a:p>
                <a:r>
                  <a:rPr lang="en-US">
                    <a:noFill/>
                  </a:rPr>
                  <a:t> </a:t>
                </a:r>
              </a:p>
            </p:txBody>
          </p:sp>
        </mc:Fallback>
      </mc:AlternateContent>
      <p:cxnSp>
        <p:nvCxnSpPr>
          <p:cNvPr id="9" name="Straight Connector 8">
            <a:extLst>
              <a:ext uri="{FF2B5EF4-FFF2-40B4-BE49-F238E27FC236}">
                <a16:creationId xmlns:a16="http://schemas.microsoft.com/office/drawing/2014/main" id="{D9E1662E-25FE-40DD-9B56-2696464363EB}"/>
              </a:ext>
            </a:extLst>
          </p:cNvPr>
          <p:cNvCxnSpPr>
            <a:cxnSpLocks/>
          </p:cNvCxnSpPr>
          <p:nvPr/>
        </p:nvCxnSpPr>
        <p:spPr>
          <a:xfrm>
            <a:off x="7141029" y="3063807"/>
            <a:ext cx="337457" cy="82239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8510371-5557-48E8-AC46-25DE724367D6}"/>
              </a:ext>
            </a:extLst>
          </p:cNvPr>
          <p:cNvSpPr txBox="1"/>
          <p:nvPr/>
        </p:nvSpPr>
        <p:spPr>
          <a:xfrm>
            <a:off x="6059742" y="3937459"/>
            <a:ext cx="3058851" cy="369332"/>
          </a:xfrm>
          <a:prstGeom prst="rect">
            <a:avLst/>
          </a:prstGeom>
          <a:noFill/>
          <a:ln>
            <a:solidFill>
              <a:schemeClr val="bg1">
                <a:lumMod val="75000"/>
              </a:schemeClr>
            </a:solidFill>
          </a:ln>
        </p:spPr>
        <p:txBody>
          <a:bodyPr wrap="none" rtlCol="0">
            <a:spAutoFit/>
          </a:bodyPr>
          <a:lstStyle/>
          <a:p>
            <a:r>
              <a:rPr lang="en-US" dirty="0">
                <a:solidFill>
                  <a:schemeClr val="bg1">
                    <a:lumMod val="50000"/>
                  </a:schemeClr>
                </a:solidFill>
              </a:rPr>
              <a:t>1 if </a:t>
            </a:r>
            <a:r>
              <a:rPr lang="en-US" dirty="0" err="1">
                <a:solidFill>
                  <a:schemeClr val="bg1">
                    <a:lumMod val="50000"/>
                  </a:schemeClr>
                </a:solidFill>
              </a:rPr>
              <a:t>i</a:t>
            </a:r>
            <a:r>
              <a:rPr lang="en-US" dirty="0">
                <a:solidFill>
                  <a:schemeClr val="bg1">
                    <a:lumMod val="50000"/>
                  </a:schemeClr>
                </a:solidFill>
              </a:rPr>
              <a:t> should rank above j else 0</a:t>
            </a:r>
          </a:p>
        </p:txBody>
      </p:sp>
      <p:cxnSp>
        <p:nvCxnSpPr>
          <p:cNvPr id="12" name="Straight Connector 11">
            <a:extLst>
              <a:ext uri="{FF2B5EF4-FFF2-40B4-BE49-F238E27FC236}">
                <a16:creationId xmlns:a16="http://schemas.microsoft.com/office/drawing/2014/main" id="{03E830A3-DB35-4C6E-8B10-7E2D632FAD0A}"/>
              </a:ext>
            </a:extLst>
          </p:cNvPr>
          <p:cNvCxnSpPr>
            <a:cxnSpLocks/>
          </p:cNvCxnSpPr>
          <p:nvPr/>
        </p:nvCxnSpPr>
        <p:spPr>
          <a:xfrm flipH="1">
            <a:off x="7761514" y="3063807"/>
            <a:ext cx="1066800" cy="82239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5BDB8BC8-2E20-4F7F-94C2-49B6F793835A}"/>
                  </a:ext>
                </a:extLst>
              </p:cNvPr>
              <p:cNvSpPr/>
              <p:nvPr/>
            </p:nvSpPr>
            <p:spPr>
              <a:xfrm>
                <a:off x="9118593" y="1470854"/>
                <a:ext cx="1901033" cy="6451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m:t>
                      </m:r>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1</m:t>
                          </m:r>
                        </m:num>
                        <m:den>
                          <m:r>
                            <a:rPr lang="en-US" i="1">
                              <a:latin typeface="Cambria Math" panose="02040503050406030204" pitchFamily="18" charset="0"/>
                              <a:ea typeface="Cambria Math" panose="02040503050406030204" pitchFamily="18" charset="0"/>
                            </a:rPr>
                            <m:t>1+</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𝑒</m:t>
                              </m:r>
                            </m:e>
                            <m:sup>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𝑟𝑒</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𝑙</m:t>
                                  </m:r>
                                </m:e>
                                <m:sub>
                                  <m:r>
                                    <a:rPr lang="en-US" i="1">
                                      <a:latin typeface="Cambria Math" panose="02040503050406030204" pitchFamily="18" charset="0"/>
                                      <a:ea typeface="Cambria Math" panose="02040503050406030204" pitchFamily="18" charset="0"/>
                                    </a:rPr>
                                    <m:t>𝑖</m:t>
                                  </m:r>
                                </m:sub>
                              </m:sSub>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𝑟𝑒</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𝑙</m:t>
                                  </m:r>
                                </m:e>
                                <m:sub>
                                  <m:r>
                                    <a:rPr lang="en-US" i="1">
                                      <a:latin typeface="Cambria Math" panose="02040503050406030204" pitchFamily="18" charset="0"/>
                                      <a:ea typeface="Cambria Math" panose="02040503050406030204" pitchFamily="18" charset="0"/>
                                    </a:rPr>
                                    <m:t>𝑗</m:t>
                                  </m:r>
                                </m:sub>
                              </m:sSub>
                              <m:r>
                                <a:rPr lang="en-US" i="1">
                                  <a:latin typeface="Cambria Math" panose="02040503050406030204" pitchFamily="18" charset="0"/>
                                  <a:ea typeface="Cambria Math" panose="02040503050406030204" pitchFamily="18" charset="0"/>
                                </a:rPr>
                                <m:t>)</m:t>
                              </m:r>
                            </m:sup>
                          </m:sSup>
                        </m:den>
                      </m:f>
                    </m:oMath>
                  </m:oMathPara>
                </a14:m>
                <a:endParaRPr lang="en-US" dirty="0"/>
              </a:p>
            </p:txBody>
          </p:sp>
        </mc:Choice>
        <mc:Fallback xmlns="">
          <p:sp>
            <p:nvSpPr>
              <p:cNvPr id="8" name="Rectangle 7">
                <a:extLst>
                  <a:ext uri="{FF2B5EF4-FFF2-40B4-BE49-F238E27FC236}">
                    <a16:creationId xmlns:a16="http://schemas.microsoft.com/office/drawing/2014/main" id="{5BDB8BC8-2E20-4F7F-94C2-49B6F793835A}"/>
                  </a:ext>
                </a:extLst>
              </p:cNvPr>
              <p:cNvSpPr>
                <a:spLocks noRot="1" noChangeAspect="1" noMove="1" noResize="1" noEditPoints="1" noAdjustHandles="1" noChangeArrowheads="1" noChangeShapeType="1" noTextEdit="1"/>
              </p:cNvSpPr>
              <p:nvPr/>
            </p:nvSpPr>
            <p:spPr>
              <a:xfrm>
                <a:off x="9118593" y="1470854"/>
                <a:ext cx="1901033" cy="645177"/>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675036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ppt_x"/>
                                          </p:val>
                                        </p:tav>
                                        <p:tav tm="100000">
                                          <p:val>
                                            <p:strVal val="#ppt_x"/>
                                          </p:val>
                                        </p:tav>
                                      </p:tavLst>
                                    </p:anim>
                                    <p:anim calcmode="lin" valueType="num">
                                      <p:cBhvr additive="base">
                                        <p:cTn id="3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additive="base">
                                        <p:cTn id="47" dur="500" fill="hold"/>
                                        <p:tgtEl>
                                          <p:spTgt spid="7"/>
                                        </p:tgtEl>
                                        <p:attrNameLst>
                                          <p:attrName>ppt_x</p:attrName>
                                        </p:attrNameLst>
                                      </p:cBhvr>
                                      <p:tavLst>
                                        <p:tav tm="0">
                                          <p:val>
                                            <p:strVal val="#ppt_x"/>
                                          </p:val>
                                        </p:tav>
                                        <p:tav tm="100000">
                                          <p:val>
                                            <p:strVal val="#ppt_x"/>
                                          </p:val>
                                        </p:tav>
                                      </p:tavLst>
                                    </p:anim>
                                    <p:anim calcmode="lin" valueType="num">
                                      <p:cBhvr additive="base">
                                        <p:cTn id="4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9"/>
                                        </p:tgtEl>
                                        <p:attrNameLst>
                                          <p:attrName>style.visibility</p:attrName>
                                        </p:attrNameLst>
                                      </p:cBhvr>
                                      <p:to>
                                        <p:strVal val="visible"/>
                                      </p:to>
                                    </p:set>
                                    <p:anim calcmode="lin" valueType="num">
                                      <p:cBhvr additive="base">
                                        <p:cTn id="53" dur="500" fill="hold"/>
                                        <p:tgtEl>
                                          <p:spTgt spid="9"/>
                                        </p:tgtEl>
                                        <p:attrNameLst>
                                          <p:attrName>ppt_x</p:attrName>
                                        </p:attrNameLst>
                                      </p:cBhvr>
                                      <p:tavLst>
                                        <p:tav tm="0">
                                          <p:val>
                                            <p:strVal val="#ppt_x"/>
                                          </p:val>
                                        </p:tav>
                                        <p:tav tm="100000">
                                          <p:val>
                                            <p:strVal val="#ppt_x"/>
                                          </p:val>
                                        </p:tav>
                                      </p:tavLst>
                                    </p:anim>
                                    <p:anim calcmode="lin" valueType="num">
                                      <p:cBhvr additive="base">
                                        <p:cTn id="54" dur="500" fill="hold"/>
                                        <p:tgtEl>
                                          <p:spTgt spid="9"/>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additive="base">
                                        <p:cTn id="61" dur="500" fill="hold"/>
                                        <p:tgtEl>
                                          <p:spTgt spid="10"/>
                                        </p:tgtEl>
                                        <p:attrNameLst>
                                          <p:attrName>ppt_x</p:attrName>
                                        </p:attrNameLst>
                                      </p:cBhvr>
                                      <p:tavLst>
                                        <p:tav tm="0">
                                          <p:val>
                                            <p:strVal val="#ppt_x"/>
                                          </p:val>
                                        </p:tav>
                                        <p:tav tm="100000">
                                          <p:val>
                                            <p:strVal val="#ppt_x"/>
                                          </p:val>
                                        </p:tav>
                                      </p:tavLst>
                                    </p:anim>
                                    <p:anim calcmode="lin" valueType="num">
                                      <p:cBhvr additive="base">
                                        <p:cTn id="6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92195-AF4B-4F21-8D13-9559D6FF2B84}"/>
              </a:ext>
            </a:extLst>
          </p:cNvPr>
          <p:cNvSpPr>
            <a:spLocks noGrp="1"/>
          </p:cNvSpPr>
          <p:nvPr>
            <p:ph type="title"/>
          </p:nvPr>
        </p:nvSpPr>
        <p:spPr>
          <a:xfrm>
            <a:off x="838200" y="365126"/>
            <a:ext cx="10515600" cy="723446"/>
          </a:xfrm>
        </p:spPr>
        <p:txBody>
          <a:bodyPr/>
          <a:lstStyle/>
          <a:p>
            <a:r>
              <a:rPr lang="en-US" dirty="0"/>
              <a:t>Getting Training data for ranking models</a:t>
            </a:r>
          </a:p>
        </p:txBody>
      </p:sp>
      <p:sp>
        <p:nvSpPr>
          <p:cNvPr id="3" name="Content Placeholder 2">
            <a:extLst>
              <a:ext uri="{FF2B5EF4-FFF2-40B4-BE49-F238E27FC236}">
                <a16:creationId xmlns:a16="http://schemas.microsoft.com/office/drawing/2014/main" id="{9E8AA6C1-0DCE-4589-84D4-0F867BFC211E}"/>
              </a:ext>
            </a:extLst>
          </p:cNvPr>
          <p:cNvSpPr>
            <a:spLocks noGrp="1"/>
          </p:cNvSpPr>
          <p:nvPr>
            <p:ph sz="half" idx="1"/>
          </p:nvPr>
        </p:nvSpPr>
        <p:spPr>
          <a:xfrm>
            <a:off x="391886" y="1825625"/>
            <a:ext cx="5627914" cy="4351338"/>
          </a:xfrm>
        </p:spPr>
        <p:txBody>
          <a:bodyPr>
            <a:normAutofit lnSpcReduction="10000"/>
          </a:bodyPr>
          <a:lstStyle/>
          <a:p>
            <a:pPr marL="0" indent="0" algn="ctr">
              <a:buNone/>
            </a:pPr>
            <a:r>
              <a:rPr lang="en-US" dirty="0"/>
              <a:t>Corpus Centric</a:t>
            </a:r>
          </a:p>
          <a:p>
            <a:pPr lvl="1"/>
            <a:endParaRPr lang="en-US" dirty="0"/>
          </a:p>
          <a:p>
            <a:pPr lvl="1"/>
            <a:endParaRPr lang="en-US" dirty="0"/>
          </a:p>
          <a:p>
            <a:pPr marL="457200" lvl="1" indent="0">
              <a:buNone/>
            </a:pPr>
            <a:r>
              <a:rPr lang="en-US" dirty="0"/>
              <a:t>Sample queries from the system and:</a:t>
            </a:r>
          </a:p>
          <a:p>
            <a:pPr lvl="1"/>
            <a:endParaRPr lang="en-US" dirty="0"/>
          </a:p>
          <a:p>
            <a:pPr lvl="2"/>
            <a:r>
              <a:rPr lang="en-US" dirty="0"/>
              <a:t>Pay labelers to find relevant (good) answers</a:t>
            </a:r>
          </a:p>
          <a:p>
            <a:pPr lvl="1"/>
            <a:endParaRPr lang="en-US" dirty="0"/>
          </a:p>
          <a:p>
            <a:pPr lvl="2"/>
            <a:r>
              <a:rPr lang="en-US" dirty="0"/>
              <a:t>Pay labelers to grade the responses the system gives</a:t>
            </a:r>
          </a:p>
          <a:p>
            <a:pPr lvl="1"/>
            <a:endParaRPr lang="en-US" dirty="0"/>
          </a:p>
          <a:p>
            <a:pPr lvl="2"/>
            <a:r>
              <a:rPr lang="en-US" dirty="0"/>
              <a:t>Do Active Learning</a:t>
            </a:r>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id="{AC9282FF-C8A7-4DD2-AE22-52FE4F07AA0A}"/>
                  </a:ext>
                </a:extLst>
              </p:cNvPr>
              <p:cNvSpPr>
                <a:spLocks noGrp="1"/>
              </p:cNvSpPr>
              <p:nvPr>
                <p:ph sz="half" idx="2"/>
              </p:nvPr>
            </p:nvSpPr>
            <p:spPr/>
            <p:txBody>
              <a:bodyPr>
                <a:normAutofit lnSpcReduction="10000"/>
              </a:bodyPr>
              <a:lstStyle/>
              <a:p>
                <a:pPr marL="0" indent="0" algn="ctr">
                  <a:buNone/>
                </a:pPr>
                <a:r>
                  <a:rPr lang="en-US" dirty="0"/>
                  <a:t>Closed Loop</a:t>
                </a:r>
              </a:p>
              <a:p>
                <a:pPr lvl="1"/>
                <a:r>
                  <a:rPr lang="en-US" dirty="0"/>
                  <a:t>Record the interactions users have</a:t>
                </a:r>
              </a:p>
              <a:p>
                <a:pPr lvl="2"/>
                <a:r>
                  <a:rPr lang="en-US" dirty="0"/>
                  <a:t>Click through rate</a:t>
                </a:r>
              </a:p>
              <a:p>
                <a:pPr lvl="2"/>
                <a:r>
                  <a:rPr lang="en-US" dirty="0"/>
                  <a:t>Outcomes they achieve</a:t>
                </a:r>
              </a:p>
              <a:p>
                <a:pPr lvl="2"/>
                <a:endParaRPr lang="en-US" dirty="0"/>
              </a:p>
              <a:p>
                <a:pPr lvl="1"/>
                <a:r>
                  <a:rPr lang="en-US" dirty="0"/>
                  <a:t>Explore for ranking training</a:t>
                </a:r>
              </a:p>
              <a:p>
                <a:pPr lvl="2"/>
                <a14:m>
                  <m:oMath xmlns:m="http://schemas.openxmlformats.org/officeDocument/2006/math">
                    <m:r>
                      <a:rPr lang="en-US" i="1" smtClean="0">
                        <a:latin typeface="Cambria Math" panose="02040503050406030204" pitchFamily="18" charset="0"/>
                        <a:ea typeface="Cambria Math" panose="02040503050406030204" pitchFamily="18" charset="0"/>
                      </a:rPr>
                      <m:t>𝜖</m:t>
                    </m:r>
                  </m:oMath>
                </a14:m>
                <a:r>
                  <a:rPr lang="en-US" dirty="0"/>
                  <a:t> greedy – show a random answer </a:t>
                </a:r>
                <a14:m>
                  <m:oMath xmlns:m="http://schemas.openxmlformats.org/officeDocument/2006/math">
                    <m:r>
                      <a:rPr lang="en-US" i="1">
                        <a:latin typeface="Cambria Math" panose="02040503050406030204" pitchFamily="18" charset="0"/>
                        <a:ea typeface="Cambria Math" panose="02040503050406030204" pitchFamily="18" charset="0"/>
                      </a:rPr>
                      <m:t>𝜖</m:t>
                    </m:r>
                  </m:oMath>
                </a14:m>
                <a:r>
                  <a:rPr lang="en-US" dirty="0"/>
                  <a:t> percent of the time</a:t>
                </a:r>
              </a:p>
              <a:p>
                <a:pPr lvl="2"/>
                <a:endParaRPr lang="en-US" dirty="0"/>
              </a:p>
              <a:p>
                <a:pPr lvl="1"/>
                <a:r>
                  <a:rPr lang="en-US" dirty="0"/>
                  <a:t>Explore for query engine training</a:t>
                </a:r>
              </a:p>
              <a:p>
                <a:pPr lvl="2"/>
                <a14:m>
                  <m:oMath xmlns:m="http://schemas.openxmlformats.org/officeDocument/2006/math">
                    <m:sSup>
                      <m:sSupPr>
                        <m:ctrlPr>
                          <a:rPr lang="en-US" b="0" i="1" smtClean="0">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𝜖</m:t>
                        </m:r>
                      </m:e>
                      <m:sup>
                        <m:r>
                          <a:rPr lang="en-US" b="0" i="1" smtClean="0">
                            <a:latin typeface="Cambria Math" panose="02040503050406030204" pitchFamily="18" charset="0"/>
                            <a:ea typeface="Cambria Math" panose="02040503050406030204" pitchFamily="18" charset="0"/>
                          </a:rPr>
                          <m:t>2</m:t>
                        </m:r>
                      </m:sup>
                    </m:sSup>
                  </m:oMath>
                </a14:m>
                <a:r>
                  <a:rPr lang="en-US" dirty="0"/>
                  <a:t> greedy – let random engine show random answers some percent of the time</a:t>
                </a:r>
              </a:p>
            </p:txBody>
          </p:sp>
        </mc:Choice>
        <mc:Fallback xmlns="">
          <p:sp>
            <p:nvSpPr>
              <p:cNvPr id="4" name="Content Placeholder 3">
                <a:extLst>
                  <a:ext uri="{FF2B5EF4-FFF2-40B4-BE49-F238E27FC236}">
                    <a16:creationId xmlns:a16="http://schemas.microsoft.com/office/drawing/2014/main" id="{AC9282FF-C8A7-4DD2-AE22-52FE4F07AA0A}"/>
                  </a:ext>
                </a:extLst>
              </p:cNvPr>
              <p:cNvSpPr>
                <a:spLocks noGrp="1" noRot="1" noChangeAspect="1" noMove="1" noResize="1" noEditPoints="1" noAdjustHandles="1" noChangeArrowheads="1" noChangeShapeType="1" noTextEdit="1"/>
              </p:cNvSpPr>
              <p:nvPr>
                <p:ph sz="half" idx="2"/>
              </p:nvPr>
            </p:nvSpPr>
            <p:spPr>
              <a:blipFill>
                <a:blip r:embed="rId2"/>
                <a:stretch>
                  <a:fillRect t="-3081" r="-706"/>
                </a:stretch>
              </a:blipFill>
            </p:spPr>
            <p:txBody>
              <a:bodyPr/>
              <a:lstStyle/>
              <a:p>
                <a:r>
                  <a:rPr lang="en-US">
                    <a:noFill/>
                  </a:rPr>
                  <a:t> </a:t>
                </a:r>
              </a:p>
            </p:txBody>
          </p:sp>
        </mc:Fallback>
      </mc:AlternateContent>
    </p:spTree>
    <p:extLst>
      <p:ext uri="{BB962C8B-B14F-4D97-AF65-F5344CB8AC3E}">
        <p14:creationId xmlns:p14="http://schemas.microsoft.com/office/powerpoint/2010/main" val="3154065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 calcmode="lin" valueType="num">
                                      <p:cBhvr additive="base">
                                        <p:cTn id="1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 calcmode="lin" valueType="num">
                                      <p:cBhvr additive="base">
                                        <p:cTn id="2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1" end="1"/>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 calcmode="lin" valueType="num">
                                      <p:cBhvr additive="base">
                                        <p:cTn id="3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2" end="2"/>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additive="base">
                                        <p:cTn id="3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 calcmode="lin" valueType="num">
                                      <p:cBhvr additive="base">
                                        <p:cTn id="4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 calcmode="lin" valueType="num">
                                      <p:cBhvr additive="base">
                                        <p:cTn id="4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anim calcmode="lin" valueType="num">
                                      <p:cBhvr additive="base">
                                        <p:cTn id="5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9" end="9"/>
                                            </p:txEl>
                                          </p:spTgt>
                                        </p:tgtEl>
                                        <p:attrNameLst>
                                          <p:attrName>style.visibility</p:attrName>
                                        </p:attrNameLst>
                                      </p:cBhvr>
                                      <p:to>
                                        <p:strVal val="visible"/>
                                      </p:to>
                                    </p:set>
                                    <p:anim calcmode="lin" valueType="num">
                                      <p:cBhvr additive="base">
                                        <p:cTn id="6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2BF77873-EF1D-407D-AD54-38BA2546BE8F}"/>
              </a:ext>
            </a:extLst>
          </p:cNvPr>
          <p:cNvSpPr/>
          <p:nvPr/>
        </p:nvSpPr>
        <p:spPr>
          <a:xfrm>
            <a:off x="1225064" y="1725310"/>
            <a:ext cx="1963692" cy="1672478"/>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B8AD8C-1EEF-49FF-B397-3142AE744DEC}"/>
              </a:ext>
            </a:extLst>
          </p:cNvPr>
          <p:cNvSpPr>
            <a:spLocks noGrp="1"/>
          </p:cNvSpPr>
          <p:nvPr>
            <p:ph type="title"/>
          </p:nvPr>
        </p:nvSpPr>
        <p:spPr>
          <a:xfrm>
            <a:off x="238725" y="463407"/>
            <a:ext cx="5575060" cy="617771"/>
          </a:xfrm>
        </p:spPr>
        <p:txBody>
          <a:bodyPr>
            <a:normAutofit fontScale="90000"/>
          </a:bodyPr>
          <a:lstStyle/>
          <a:p>
            <a:r>
              <a:rPr lang="en-US" dirty="0"/>
              <a:t>Where the Models Live</a:t>
            </a:r>
          </a:p>
        </p:txBody>
      </p:sp>
      <p:pic>
        <p:nvPicPr>
          <p:cNvPr id="4" name="Picture 3">
            <a:extLst>
              <a:ext uri="{FF2B5EF4-FFF2-40B4-BE49-F238E27FC236}">
                <a16:creationId xmlns:a16="http://schemas.microsoft.com/office/drawing/2014/main" id="{8B020338-1915-45BE-9BBE-2DBFE5CC1FBE}"/>
              </a:ext>
            </a:extLst>
          </p:cNvPr>
          <p:cNvPicPr>
            <a:picLocks noChangeAspect="1"/>
          </p:cNvPicPr>
          <p:nvPr/>
        </p:nvPicPr>
        <p:blipFill>
          <a:blip r:embed="rId2">
            <a:extLst>
              <a:ext uri="{BEBA8EAE-BF5A-486C-A8C5-ECC9F3942E4B}">
                <a14:imgProps xmlns:a14="http://schemas.microsoft.com/office/drawing/2010/main">
                  <a14:imgLayer r:embed="rId3">
                    <a14:imgEffect>
                      <a14:artisticPencilGrayscale/>
                    </a14:imgEffect>
                  </a14:imgLayer>
                </a14:imgProps>
              </a:ext>
              <a:ext uri="{28A0092B-C50C-407E-A947-70E740481C1C}">
                <a14:useLocalDpi xmlns:a14="http://schemas.microsoft.com/office/drawing/2010/main" val="0"/>
              </a:ext>
            </a:extLst>
          </a:blip>
          <a:stretch>
            <a:fillRect/>
          </a:stretch>
        </p:blipFill>
        <p:spPr>
          <a:xfrm>
            <a:off x="9056100" y="2066832"/>
            <a:ext cx="810344" cy="837227"/>
          </a:xfrm>
          <a:prstGeom prst="rect">
            <a:avLst/>
          </a:prstGeom>
        </p:spPr>
      </p:pic>
      <p:cxnSp>
        <p:nvCxnSpPr>
          <p:cNvPr id="6" name="Straight Arrow Connector 5">
            <a:extLst>
              <a:ext uri="{FF2B5EF4-FFF2-40B4-BE49-F238E27FC236}">
                <a16:creationId xmlns:a16="http://schemas.microsoft.com/office/drawing/2014/main" id="{E679F24C-E3B8-4CE8-8D2E-21F0C40E47BF}"/>
              </a:ext>
            </a:extLst>
          </p:cNvPr>
          <p:cNvCxnSpPr>
            <a:cxnSpLocks/>
          </p:cNvCxnSpPr>
          <p:nvPr/>
        </p:nvCxnSpPr>
        <p:spPr>
          <a:xfrm flipH="1" flipV="1">
            <a:off x="7388686" y="2648536"/>
            <a:ext cx="1132114" cy="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AC69ED2B-7442-4497-B40C-EAEFE661066C}"/>
              </a:ext>
            </a:extLst>
          </p:cNvPr>
          <p:cNvCxnSpPr>
            <a:cxnSpLocks/>
          </p:cNvCxnSpPr>
          <p:nvPr/>
        </p:nvCxnSpPr>
        <p:spPr>
          <a:xfrm flipH="1">
            <a:off x="3234231" y="2663874"/>
            <a:ext cx="2381874" cy="952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BB8ADF0-0B4A-4F7D-9E18-4EA856481885}"/>
              </a:ext>
            </a:extLst>
          </p:cNvPr>
          <p:cNvSpPr txBox="1"/>
          <p:nvPr/>
        </p:nvSpPr>
        <p:spPr>
          <a:xfrm>
            <a:off x="7693486" y="2365507"/>
            <a:ext cx="762901" cy="369332"/>
          </a:xfrm>
          <a:prstGeom prst="rect">
            <a:avLst/>
          </a:prstGeom>
          <a:noFill/>
        </p:spPr>
        <p:txBody>
          <a:bodyPr wrap="none" rtlCol="0">
            <a:spAutoFit/>
          </a:bodyPr>
          <a:lstStyle/>
          <a:p>
            <a:r>
              <a:rPr lang="en-US" dirty="0"/>
              <a:t>Query</a:t>
            </a:r>
          </a:p>
        </p:txBody>
      </p:sp>
      <p:sp>
        <p:nvSpPr>
          <p:cNvPr id="11" name="TextBox 10">
            <a:extLst>
              <a:ext uri="{FF2B5EF4-FFF2-40B4-BE49-F238E27FC236}">
                <a16:creationId xmlns:a16="http://schemas.microsoft.com/office/drawing/2014/main" id="{4C669DD5-3F5F-47C6-8CE3-AEAC4B9B4B4C}"/>
              </a:ext>
            </a:extLst>
          </p:cNvPr>
          <p:cNvSpPr txBox="1"/>
          <p:nvPr/>
        </p:nvSpPr>
        <p:spPr>
          <a:xfrm>
            <a:off x="3680563" y="2319175"/>
            <a:ext cx="1501372" cy="923330"/>
          </a:xfrm>
          <a:prstGeom prst="rect">
            <a:avLst/>
          </a:prstGeom>
          <a:noFill/>
        </p:spPr>
        <p:txBody>
          <a:bodyPr wrap="none" rtlCol="0">
            <a:spAutoFit/>
          </a:bodyPr>
          <a:lstStyle/>
          <a:p>
            <a:pPr algn="ctr"/>
            <a:r>
              <a:rPr lang="en-US" dirty="0"/>
              <a:t>Query</a:t>
            </a:r>
          </a:p>
          <a:p>
            <a:pPr algn="ctr"/>
            <a:r>
              <a:rPr lang="en-US" dirty="0"/>
              <a:t>Interpretation</a:t>
            </a:r>
          </a:p>
          <a:p>
            <a:pPr algn="ctr"/>
            <a:r>
              <a:rPr lang="en-US" dirty="0"/>
              <a:t>&amp; Planning</a:t>
            </a:r>
          </a:p>
        </p:txBody>
      </p:sp>
      <p:sp>
        <p:nvSpPr>
          <p:cNvPr id="12" name="Cylinder 11">
            <a:extLst>
              <a:ext uri="{FF2B5EF4-FFF2-40B4-BE49-F238E27FC236}">
                <a16:creationId xmlns:a16="http://schemas.microsoft.com/office/drawing/2014/main" id="{B58D5FF4-9177-4050-AE63-F331198861C2}"/>
              </a:ext>
            </a:extLst>
          </p:cNvPr>
          <p:cNvSpPr/>
          <p:nvPr/>
        </p:nvSpPr>
        <p:spPr>
          <a:xfrm>
            <a:off x="2302582" y="2033257"/>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A4D881E2-F073-417B-8137-1B6DB597EB03}"/>
              </a:ext>
            </a:extLst>
          </p:cNvPr>
          <p:cNvCxnSpPr>
            <a:cxnSpLocks/>
          </p:cNvCxnSpPr>
          <p:nvPr/>
        </p:nvCxnSpPr>
        <p:spPr>
          <a:xfrm>
            <a:off x="2176930" y="3558184"/>
            <a:ext cx="0" cy="970275"/>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835C8852-F7C8-4DE6-B68C-FFF56EDB5C51}"/>
              </a:ext>
            </a:extLst>
          </p:cNvPr>
          <p:cNvSpPr/>
          <p:nvPr/>
        </p:nvSpPr>
        <p:spPr>
          <a:xfrm>
            <a:off x="1105172" y="4745859"/>
            <a:ext cx="2100428" cy="1154202"/>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Ranker</a:t>
            </a:r>
          </a:p>
        </p:txBody>
      </p:sp>
      <p:cxnSp>
        <p:nvCxnSpPr>
          <p:cNvPr id="18" name="Straight Arrow Connector 17">
            <a:extLst>
              <a:ext uri="{FF2B5EF4-FFF2-40B4-BE49-F238E27FC236}">
                <a16:creationId xmlns:a16="http://schemas.microsoft.com/office/drawing/2014/main" id="{48147250-7347-4418-8F83-8AA26829D250}"/>
              </a:ext>
            </a:extLst>
          </p:cNvPr>
          <p:cNvCxnSpPr>
            <a:cxnSpLocks/>
          </p:cNvCxnSpPr>
          <p:nvPr/>
        </p:nvCxnSpPr>
        <p:spPr>
          <a:xfrm>
            <a:off x="3472542" y="5355772"/>
            <a:ext cx="4691742" cy="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36" name="Picture 35">
            <a:extLst>
              <a:ext uri="{FF2B5EF4-FFF2-40B4-BE49-F238E27FC236}">
                <a16:creationId xmlns:a16="http://schemas.microsoft.com/office/drawing/2014/main" id="{6ECFDA83-AF80-490E-9596-93E1798202C4}"/>
              </a:ext>
            </a:extLst>
          </p:cNvPr>
          <p:cNvPicPr>
            <a:picLocks noChangeAspect="1"/>
          </p:cNvPicPr>
          <p:nvPr/>
        </p:nvPicPr>
        <p:blipFill>
          <a:blip r:embed="rId4"/>
          <a:stretch>
            <a:fillRect/>
          </a:stretch>
        </p:blipFill>
        <p:spPr>
          <a:xfrm>
            <a:off x="8520801" y="4073078"/>
            <a:ext cx="1635570" cy="2139339"/>
          </a:xfrm>
          <a:prstGeom prst="rect">
            <a:avLst/>
          </a:prstGeom>
        </p:spPr>
      </p:pic>
      <p:sp>
        <p:nvSpPr>
          <p:cNvPr id="37" name="TextBox 36">
            <a:extLst>
              <a:ext uri="{FF2B5EF4-FFF2-40B4-BE49-F238E27FC236}">
                <a16:creationId xmlns:a16="http://schemas.microsoft.com/office/drawing/2014/main" id="{CF5DB212-6ABD-48E5-8830-A07088F8F3AA}"/>
              </a:ext>
            </a:extLst>
          </p:cNvPr>
          <p:cNvSpPr txBox="1"/>
          <p:nvPr/>
        </p:nvSpPr>
        <p:spPr>
          <a:xfrm>
            <a:off x="1411757" y="1706270"/>
            <a:ext cx="1538755" cy="369332"/>
          </a:xfrm>
          <a:prstGeom prst="rect">
            <a:avLst/>
          </a:prstGeom>
          <a:noFill/>
        </p:spPr>
        <p:txBody>
          <a:bodyPr wrap="none" rtlCol="0">
            <a:spAutoFit/>
          </a:bodyPr>
          <a:lstStyle/>
          <a:p>
            <a:pPr algn="ctr"/>
            <a:r>
              <a:rPr lang="en-US" dirty="0"/>
              <a:t>Query Engines</a:t>
            </a:r>
          </a:p>
        </p:txBody>
      </p:sp>
      <p:cxnSp>
        <p:nvCxnSpPr>
          <p:cNvPr id="41" name="Straight Arrow Connector 40">
            <a:extLst>
              <a:ext uri="{FF2B5EF4-FFF2-40B4-BE49-F238E27FC236}">
                <a16:creationId xmlns:a16="http://schemas.microsoft.com/office/drawing/2014/main" id="{00C3332B-8DE0-44D2-BDB8-61057D1A3523}"/>
              </a:ext>
            </a:extLst>
          </p:cNvPr>
          <p:cNvCxnSpPr>
            <a:cxnSpLocks/>
          </p:cNvCxnSpPr>
          <p:nvPr/>
        </p:nvCxnSpPr>
        <p:spPr>
          <a:xfrm>
            <a:off x="9461272" y="3146087"/>
            <a:ext cx="0" cy="62825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BA69C9E6-A9AE-46E9-B489-D144F71421D2}"/>
              </a:ext>
            </a:extLst>
          </p:cNvPr>
          <p:cNvSpPr txBox="1"/>
          <p:nvPr/>
        </p:nvSpPr>
        <p:spPr>
          <a:xfrm>
            <a:off x="8974769" y="3251594"/>
            <a:ext cx="973005" cy="369332"/>
          </a:xfrm>
          <a:prstGeom prst="rect">
            <a:avLst/>
          </a:prstGeom>
          <a:noFill/>
        </p:spPr>
        <p:txBody>
          <a:bodyPr wrap="square" rtlCol="0">
            <a:spAutoFit/>
          </a:bodyPr>
          <a:lstStyle/>
          <a:p>
            <a:r>
              <a:rPr lang="en-US" dirty="0"/>
              <a:t>Interact</a:t>
            </a:r>
          </a:p>
        </p:txBody>
      </p:sp>
      <p:pic>
        <p:nvPicPr>
          <p:cNvPr id="44" name="Picture 20" descr="Image result for google home image">
            <a:extLst>
              <a:ext uri="{FF2B5EF4-FFF2-40B4-BE49-F238E27FC236}">
                <a16:creationId xmlns:a16="http://schemas.microsoft.com/office/drawing/2014/main" id="{98E3FF6E-698E-4376-B7DD-726F6FEBC964}"/>
              </a:ext>
            </a:extLst>
          </p:cNvPr>
          <p:cNvPicPr>
            <a:picLocks noChangeAspect="1" noChangeArrowheads="1"/>
          </p:cNvPicPr>
          <p:nvPr/>
        </p:nvPicPr>
        <p:blipFill>
          <a:blip r:embed="rId5">
            <a:alphaModFix amt="90000"/>
            <a:extLst>
              <a:ext uri="{BEBA8EAE-BF5A-486C-A8C5-ECC9F3942E4B}">
                <a14:imgProps xmlns:a14="http://schemas.microsoft.com/office/drawing/2010/main">
                  <a14:imgLayer r:embed="rId6">
                    <a14:imgEffect>
                      <a14:artisticPencilGrayscale/>
                    </a14:imgEffect>
                  </a14:imgLayer>
                </a14:imgProps>
              </a:ext>
              <a:ext uri="{28A0092B-C50C-407E-A947-70E740481C1C}">
                <a14:useLocalDpi xmlns:a14="http://schemas.microsoft.com/office/drawing/2010/main" val="0"/>
              </a:ext>
            </a:extLst>
          </a:blip>
          <a:srcRect/>
          <a:stretch>
            <a:fillRect/>
          </a:stretch>
        </p:blipFill>
        <p:spPr bwMode="auto">
          <a:xfrm>
            <a:off x="5874117" y="1913945"/>
            <a:ext cx="1143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45" name="Cylinder 44">
            <a:extLst>
              <a:ext uri="{FF2B5EF4-FFF2-40B4-BE49-F238E27FC236}">
                <a16:creationId xmlns:a16="http://schemas.microsoft.com/office/drawing/2014/main" id="{E4CC6FEC-129A-413C-85D2-A1B66BDB7296}"/>
              </a:ext>
            </a:extLst>
          </p:cNvPr>
          <p:cNvSpPr/>
          <p:nvPr/>
        </p:nvSpPr>
        <p:spPr>
          <a:xfrm>
            <a:off x="1495249" y="2033257"/>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ylinder 45">
            <a:extLst>
              <a:ext uri="{FF2B5EF4-FFF2-40B4-BE49-F238E27FC236}">
                <a16:creationId xmlns:a16="http://schemas.microsoft.com/office/drawing/2014/main" id="{31259A54-A193-4BEF-A71D-2EB8C54086B8}"/>
              </a:ext>
            </a:extLst>
          </p:cNvPr>
          <p:cNvSpPr/>
          <p:nvPr/>
        </p:nvSpPr>
        <p:spPr>
          <a:xfrm>
            <a:off x="2319272" y="2687516"/>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Cylinder 46">
            <a:extLst>
              <a:ext uri="{FF2B5EF4-FFF2-40B4-BE49-F238E27FC236}">
                <a16:creationId xmlns:a16="http://schemas.microsoft.com/office/drawing/2014/main" id="{47774FCE-7158-4FF8-BAA8-66CF76CCE02D}"/>
              </a:ext>
            </a:extLst>
          </p:cNvPr>
          <p:cNvSpPr/>
          <p:nvPr/>
        </p:nvSpPr>
        <p:spPr>
          <a:xfrm>
            <a:off x="1491129" y="2679588"/>
            <a:ext cx="685800" cy="571836"/>
          </a:xfrm>
          <a:prstGeom prst="can">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5B3351FE-8ECB-406C-B68A-BFE73CBB25EB}"/>
              </a:ext>
            </a:extLst>
          </p:cNvPr>
          <p:cNvSpPr txBox="1"/>
          <p:nvPr/>
        </p:nvSpPr>
        <p:spPr>
          <a:xfrm>
            <a:off x="1690642" y="3620286"/>
            <a:ext cx="972574" cy="646331"/>
          </a:xfrm>
          <a:prstGeom prst="rect">
            <a:avLst/>
          </a:prstGeom>
          <a:noFill/>
        </p:spPr>
        <p:txBody>
          <a:bodyPr wrap="none" rtlCol="0">
            <a:spAutoFit/>
          </a:bodyPr>
          <a:lstStyle/>
          <a:p>
            <a:pPr algn="ctr"/>
            <a:r>
              <a:rPr lang="en-US" dirty="0"/>
              <a:t>Best</a:t>
            </a:r>
          </a:p>
          <a:p>
            <a:pPr algn="ctr"/>
            <a:r>
              <a:rPr lang="en-US" dirty="0"/>
              <a:t>Answers</a:t>
            </a:r>
          </a:p>
        </p:txBody>
      </p:sp>
      <p:sp>
        <p:nvSpPr>
          <p:cNvPr id="51" name="TextBox 50">
            <a:extLst>
              <a:ext uri="{FF2B5EF4-FFF2-40B4-BE49-F238E27FC236}">
                <a16:creationId xmlns:a16="http://schemas.microsoft.com/office/drawing/2014/main" id="{DCFBDCE8-1CBE-489C-A3E9-E509A99BD9FE}"/>
              </a:ext>
            </a:extLst>
          </p:cNvPr>
          <p:cNvSpPr txBox="1"/>
          <p:nvPr/>
        </p:nvSpPr>
        <p:spPr>
          <a:xfrm>
            <a:off x="9479697" y="271078"/>
            <a:ext cx="936154" cy="1477328"/>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Text</a:t>
            </a:r>
          </a:p>
          <a:p>
            <a:r>
              <a:rPr lang="en-US" dirty="0">
                <a:solidFill>
                  <a:schemeClr val="bg1">
                    <a:lumMod val="50000"/>
                  </a:schemeClr>
                </a:solidFill>
              </a:rPr>
              <a:t>Speech</a:t>
            </a:r>
          </a:p>
          <a:p>
            <a:r>
              <a:rPr lang="en-US" dirty="0">
                <a:solidFill>
                  <a:schemeClr val="bg1">
                    <a:lumMod val="50000"/>
                  </a:schemeClr>
                </a:solidFill>
              </a:rPr>
              <a:t>Movie</a:t>
            </a:r>
          </a:p>
          <a:p>
            <a:r>
              <a:rPr lang="en-US" dirty="0">
                <a:solidFill>
                  <a:schemeClr val="bg1">
                    <a:lumMod val="50000"/>
                  </a:schemeClr>
                </a:solidFill>
              </a:rPr>
              <a:t>Product</a:t>
            </a:r>
          </a:p>
          <a:p>
            <a:r>
              <a:rPr lang="en-US" dirty="0">
                <a:solidFill>
                  <a:schemeClr val="bg1">
                    <a:lumMod val="50000"/>
                  </a:schemeClr>
                </a:solidFill>
              </a:rPr>
              <a:t>Content</a:t>
            </a:r>
          </a:p>
        </p:txBody>
      </p:sp>
      <p:cxnSp>
        <p:nvCxnSpPr>
          <p:cNvPr id="53" name="Straight Connector 52">
            <a:extLst>
              <a:ext uri="{FF2B5EF4-FFF2-40B4-BE49-F238E27FC236}">
                <a16:creationId xmlns:a16="http://schemas.microsoft.com/office/drawing/2014/main" id="{DD70499B-B8B9-48B7-9E05-51DAF908DDE2}"/>
              </a:ext>
            </a:extLst>
          </p:cNvPr>
          <p:cNvCxnSpPr>
            <a:cxnSpLocks/>
            <a:stCxn id="51" idx="1"/>
            <a:endCxn id="10" idx="0"/>
          </p:cNvCxnSpPr>
          <p:nvPr/>
        </p:nvCxnSpPr>
        <p:spPr>
          <a:xfrm flipH="1">
            <a:off x="8074937" y="1009742"/>
            <a:ext cx="1404760" cy="135576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713E7F49-6474-42F2-B71D-AEC26091E612}"/>
              </a:ext>
            </a:extLst>
          </p:cNvPr>
          <p:cNvSpPr txBox="1"/>
          <p:nvPr/>
        </p:nvSpPr>
        <p:spPr>
          <a:xfrm>
            <a:off x="6441675" y="232223"/>
            <a:ext cx="1806777" cy="1200329"/>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Query Triggering:</a:t>
            </a:r>
          </a:p>
          <a:p>
            <a:r>
              <a:rPr lang="en-US" dirty="0">
                <a:solidFill>
                  <a:schemeClr val="bg1">
                    <a:lumMod val="50000"/>
                  </a:schemeClr>
                </a:solidFill>
              </a:rPr>
              <a:t>  Latency</a:t>
            </a:r>
          </a:p>
          <a:p>
            <a:r>
              <a:rPr lang="en-US" dirty="0">
                <a:solidFill>
                  <a:schemeClr val="bg1">
                    <a:lumMod val="50000"/>
                  </a:schemeClr>
                </a:solidFill>
              </a:rPr>
              <a:t>  Privacy</a:t>
            </a:r>
          </a:p>
          <a:p>
            <a:r>
              <a:rPr lang="en-US" dirty="0">
                <a:solidFill>
                  <a:schemeClr val="bg1">
                    <a:lumMod val="50000"/>
                  </a:schemeClr>
                </a:solidFill>
              </a:rPr>
              <a:t>  Data Cost</a:t>
            </a:r>
          </a:p>
        </p:txBody>
      </p:sp>
      <p:cxnSp>
        <p:nvCxnSpPr>
          <p:cNvPr id="55" name="Straight Connector 54">
            <a:extLst>
              <a:ext uri="{FF2B5EF4-FFF2-40B4-BE49-F238E27FC236}">
                <a16:creationId xmlns:a16="http://schemas.microsoft.com/office/drawing/2014/main" id="{55E4B24C-4AB9-489C-AAFE-6E731FD0DEF7}"/>
              </a:ext>
            </a:extLst>
          </p:cNvPr>
          <p:cNvCxnSpPr>
            <a:cxnSpLocks/>
            <a:stCxn id="54" idx="2"/>
          </p:cNvCxnSpPr>
          <p:nvPr/>
        </p:nvCxnSpPr>
        <p:spPr>
          <a:xfrm flipH="1">
            <a:off x="7017117" y="1432552"/>
            <a:ext cx="327947" cy="48139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F7913887-5670-473B-B67B-CF0C9AB7D301}"/>
              </a:ext>
            </a:extLst>
          </p:cNvPr>
          <p:cNvSpPr txBox="1"/>
          <p:nvPr/>
        </p:nvSpPr>
        <p:spPr>
          <a:xfrm>
            <a:off x="8487233" y="6148870"/>
            <a:ext cx="1702710" cy="369332"/>
          </a:xfrm>
          <a:prstGeom prst="rect">
            <a:avLst/>
          </a:prstGeom>
          <a:noFill/>
        </p:spPr>
        <p:txBody>
          <a:bodyPr wrap="none" rtlCol="0">
            <a:spAutoFit/>
          </a:bodyPr>
          <a:lstStyle/>
          <a:p>
            <a:pPr algn="ctr"/>
            <a:r>
              <a:rPr lang="en-US" dirty="0"/>
              <a:t>User Experience</a:t>
            </a:r>
          </a:p>
        </p:txBody>
      </p:sp>
      <p:sp>
        <p:nvSpPr>
          <p:cNvPr id="66" name="TextBox 65">
            <a:extLst>
              <a:ext uri="{FF2B5EF4-FFF2-40B4-BE49-F238E27FC236}">
                <a16:creationId xmlns:a16="http://schemas.microsoft.com/office/drawing/2014/main" id="{FAA1E7EC-3302-425E-8239-C9D21C5F2B47}"/>
              </a:ext>
            </a:extLst>
          </p:cNvPr>
          <p:cNvSpPr txBox="1"/>
          <p:nvPr/>
        </p:nvSpPr>
        <p:spPr>
          <a:xfrm>
            <a:off x="5111665" y="5027118"/>
            <a:ext cx="972574" cy="646331"/>
          </a:xfrm>
          <a:prstGeom prst="rect">
            <a:avLst/>
          </a:prstGeom>
          <a:noFill/>
        </p:spPr>
        <p:txBody>
          <a:bodyPr wrap="none" rtlCol="0">
            <a:spAutoFit/>
          </a:bodyPr>
          <a:lstStyle/>
          <a:p>
            <a:pPr algn="ctr"/>
            <a:r>
              <a:rPr lang="en-US" dirty="0"/>
              <a:t>Top N</a:t>
            </a:r>
          </a:p>
          <a:p>
            <a:pPr algn="ctr"/>
            <a:r>
              <a:rPr lang="en-US" dirty="0"/>
              <a:t>Answers</a:t>
            </a:r>
          </a:p>
        </p:txBody>
      </p:sp>
      <p:sp>
        <p:nvSpPr>
          <p:cNvPr id="69" name="TextBox 68">
            <a:extLst>
              <a:ext uri="{FF2B5EF4-FFF2-40B4-BE49-F238E27FC236}">
                <a16:creationId xmlns:a16="http://schemas.microsoft.com/office/drawing/2014/main" id="{A9E72BFE-24C4-4EDD-8B0A-2161D1AE8F9B}"/>
              </a:ext>
            </a:extLst>
          </p:cNvPr>
          <p:cNvSpPr txBox="1"/>
          <p:nvPr/>
        </p:nvSpPr>
        <p:spPr>
          <a:xfrm>
            <a:off x="3776696" y="3507324"/>
            <a:ext cx="2820131" cy="923330"/>
          </a:xfrm>
          <a:prstGeom prst="rect">
            <a:avLst/>
          </a:prstGeom>
          <a:noFill/>
          <a:ln>
            <a:solidFill>
              <a:schemeClr val="bg1">
                <a:lumMod val="50000"/>
              </a:schemeClr>
            </a:solidFill>
          </a:ln>
        </p:spPr>
        <p:txBody>
          <a:bodyPr wrap="none" rtlCol="0">
            <a:spAutoFit/>
          </a:bodyPr>
          <a:lstStyle/>
          <a:p>
            <a:r>
              <a:rPr lang="en-US" dirty="0">
                <a:solidFill>
                  <a:schemeClr val="bg1">
                    <a:lumMod val="50000"/>
                  </a:schemeClr>
                </a:solidFill>
              </a:rPr>
              <a:t>Query Engines:</a:t>
            </a:r>
          </a:p>
          <a:p>
            <a:r>
              <a:rPr lang="en-US" dirty="0">
                <a:solidFill>
                  <a:schemeClr val="bg1">
                    <a:lumMod val="50000"/>
                  </a:schemeClr>
                </a:solidFill>
              </a:rPr>
              <a:t>  Large Data Indexes</a:t>
            </a:r>
          </a:p>
          <a:p>
            <a:r>
              <a:rPr lang="en-US" dirty="0">
                <a:solidFill>
                  <a:schemeClr val="bg1">
                    <a:lumMod val="50000"/>
                  </a:schemeClr>
                </a:solidFill>
              </a:rPr>
              <a:t>  Analysis and Interpretation</a:t>
            </a:r>
          </a:p>
        </p:txBody>
      </p:sp>
      <p:cxnSp>
        <p:nvCxnSpPr>
          <p:cNvPr id="70" name="Straight Connector 69">
            <a:extLst>
              <a:ext uri="{FF2B5EF4-FFF2-40B4-BE49-F238E27FC236}">
                <a16:creationId xmlns:a16="http://schemas.microsoft.com/office/drawing/2014/main" id="{65AFC6EB-EED0-469D-9DD6-FF189A3562F1}"/>
              </a:ext>
            </a:extLst>
          </p:cNvPr>
          <p:cNvCxnSpPr>
            <a:cxnSpLocks/>
            <a:stCxn id="69" idx="1"/>
          </p:cNvCxnSpPr>
          <p:nvPr/>
        </p:nvCxnSpPr>
        <p:spPr>
          <a:xfrm flipH="1" flipV="1">
            <a:off x="3072350" y="3266747"/>
            <a:ext cx="704346" cy="70224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637D4C1A-523B-4909-8193-87E9D1F085F8}"/>
              </a:ext>
            </a:extLst>
          </p:cNvPr>
          <p:cNvSpPr txBox="1"/>
          <p:nvPr/>
        </p:nvSpPr>
        <p:spPr>
          <a:xfrm>
            <a:off x="3633574" y="6112646"/>
            <a:ext cx="4022286" cy="369332"/>
          </a:xfrm>
          <a:prstGeom prst="rect">
            <a:avLst/>
          </a:prstGeom>
          <a:noFill/>
          <a:ln>
            <a:solidFill>
              <a:schemeClr val="bg1">
                <a:lumMod val="50000"/>
              </a:schemeClr>
            </a:solidFill>
          </a:ln>
        </p:spPr>
        <p:txBody>
          <a:bodyPr wrap="square" rtlCol="0">
            <a:spAutoFit/>
          </a:bodyPr>
          <a:lstStyle/>
          <a:p>
            <a:r>
              <a:rPr lang="en-US" dirty="0">
                <a:solidFill>
                  <a:schemeClr val="bg1">
                    <a:lumMod val="50000"/>
                  </a:schemeClr>
                </a:solidFill>
              </a:rPr>
              <a:t>History, user, context, query results, </a:t>
            </a:r>
            <a:r>
              <a:rPr lang="en-US" dirty="0" err="1">
                <a:solidFill>
                  <a:schemeClr val="bg1">
                    <a:lumMod val="50000"/>
                  </a:schemeClr>
                </a:solidFill>
              </a:rPr>
              <a:t>etc</a:t>
            </a:r>
            <a:r>
              <a:rPr lang="en-US" dirty="0">
                <a:solidFill>
                  <a:schemeClr val="bg1">
                    <a:lumMod val="50000"/>
                  </a:schemeClr>
                </a:solidFill>
              </a:rPr>
              <a:t>…</a:t>
            </a:r>
          </a:p>
        </p:txBody>
      </p:sp>
      <p:cxnSp>
        <p:nvCxnSpPr>
          <p:cNvPr id="74" name="Straight Connector 73">
            <a:extLst>
              <a:ext uri="{FF2B5EF4-FFF2-40B4-BE49-F238E27FC236}">
                <a16:creationId xmlns:a16="http://schemas.microsoft.com/office/drawing/2014/main" id="{50F67D60-1318-4427-9EE5-0FBB5416963B}"/>
              </a:ext>
            </a:extLst>
          </p:cNvPr>
          <p:cNvCxnSpPr>
            <a:cxnSpLocks/>
            <a:stCxn id="73" idx="1"/>
            <a:endCxn id="38" idx="5"/>
          </p:cNvCxnSpPr>
          <p:nvPr/>
        </p:nvCxnSpPr>
        <p:spPr>
          <a:xfrm flipH="1" flipV="1">
            <a:off x="2621171" y="5844697"/>
            <a:ext cx="1012403" cy="45261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22BD8381-B6DD-4AC3-95BE-767B74D37807}"/>
              </a:ext>
            </a:extLst>
          </p:cNvPr>
          <p:cNvSpPr/>
          <p:nvPr/>
        </p:nvSpPr>
        <p:spPr>
          <a:xfrm>
            <a:off x="5780314" y="1913945"/>
            <a:ext cx="1440600" cy="1417691"/>
          </a:xfrm>
          <a:prstGeom prst="ellipse">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6EC47EA6-BD1B-4ACC-876D-631CC3F57B18}"/>
              </a:ext>
            </a:extLst>
          </p:cNvPr>
          <p:cNvSpPr/>
          <p:nvPr/>
        </p:nvSpPr>
        <p:spPr>
          <a:xfrm>
            <a:off x="1225065" y="1659158"/>
            <a:ext cx="1980536" cy="1801055"/>
          </a:xfrm>
          <a:prstGeom prst="ellipse">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A610FD69-D3AA-4694-A8F2-2C0040C7DBC5}"/>
              </a:ext>
            </a:extLst>
          </p:cNvPr>
          <p:cNvSpPr/>
          <p:nvPr/>
        </p:nvSpPr>
        <p:spPr>
          <a:xfrm>
            <a:off x="1391542" y="4634622"/>
            <a:ext cx="1440600" cy="1417691"/>
          </a:xfrm>
          <a:prstGeom prst="ellipse">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2188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5"/>
                                        </p:tgtEl>
                                        <p:attrNameLst>
                                          <p:attrName>style.visibility</p:attrName>
                                        </p:attrNameLst>
                                      </p:cBhvr>
                                      <p:to>
                                        <p:strVal val="visible"/>
                                      </p:to>
                                    </p:set>
                                    <p:anim calcmode="lin" valueType="num">
                                      <p:cBhvr additive="base">
                                        <p:cTn id="11" dur="500" fill="hold"/>
                                        <p:tgtEl>
                                          <p:spTgt spid="55"/>
                                        </p:tgtEl>
                                        <p:attrNameLst>
                                          <p:attrName>ppt_x</p:attrName>
                                        </p:attrNameLst>
                                      </p:cBhvr>
                                      <p:tavLst>
                                        <p:tav tm="0">
                                          <p:val>
                                            <p:strVal val="#ppt_x"/>
                                          </p:val>
                                        </p:tav>
                                        <p:tav tm="100000">
                                          <p:val>
                                            <p:strVal val="#ppt_x"/>
                                          </p:val>
                                        </p:tav>
                                      </p:tavLst>
                                    </p:anim>
                                    <p:anim calcmode="lin" valueType="num">
                                      <p:cBhvr additive="base">
                                        <p:cTn id="12" dur="500" fill="hold"/>
                                        <p:tgtEl>
                                          <p:spTgt spid="5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4"/>
                                        </p:tgtEl>
                                        <p:attrNameLst>
                                          <p:attrName>style.visibility</p:attrName>
                                        </p:attrNameLst>
                                      </p:cBhvr>
                                      <p:to>
                                        <p:strVal val="visible"/>
                                      </p:to>
                                    </p:set>
                                    <p:anim calcmode="lin" valueType="num">
                                      <p:cBhvr additive="base">
                                        <p:cTn id="15" dur="500" fill="hold"/>
                                        <p:tgtEl>
                                          <p:spTgt spid="54"/>
                                        </p:tgtEl>
                                        <p:attrNameLst>
                                          <p:attrName>ppt_x</p:attrName>
                                        </p:attrNameLst>
                                      </p:cBhvr>
                                      <p:tavLst>
                                        <p:tav tm="0">
                                          <p:val>
                                            <p:strVal val="#ppt_x"/>
                                          </p:val>
                                        </p:tav>
                                        <p:tav tm="100000">
                                          <p:val>
                                            <p:strVal val="#ppt_x"/>
                                          </p:val>
                                        </p:tav>
                                      </p:tavLst>
                                    </p:anim>
                                    <p:anim calcmode="lin" valueType="num">
                                      <p:cBhvr additive="base">
                                        <p:cTn id="16"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9"/>
                                        </p:tgtEl>
                                        <p:attrNameLst>
                                          <p:attrName>style.visibility</p:attrName>
                                        </p:attrNameLst>
                                      </p:cBhvr>
                                      <p:to>
                                        <p:strVal val="visible"/>
                                      </p:to>
                                    </p:set>
                                    <p:anim calcmode="lin" valueType="num">
                                      <p:cBhvr additive="base">
                                        <p:cTn id="21" dur="500" fill="hold"/>
                                        <p:tgtEl>
                                          <p:spTgt spid="69"/>
                                        </p:tgtEl>
                                        <p:attrNameLst>
                                          <p:attrName>ppt_x</p:attrName>
                                        </p:attrNameLst>
                                      </p:cBhvr>
                                      <p:tavLst>
                                        <p:tav tm="0">
                                          <p:val>
                                            <p:strVal val="#ppt_x"/>
                                          </p:val>
                                        </p:tav>
                                        <p:tav tm="100000">
                                          <p:val>
                                            <p:strVal val="#ppt_x"/>
                                          </p:val>
                                        </p:tav>
                                      </p:tavLst>
                                    </p:anim>
                                    <p:anim calcmode="lin" valueType="num">
                                      <p:cBhvr additive="base">
                                        <p:cTn id="22" dur="500" fill="hold"/>
                                        <p:tgtEl>
                                          <p:spTgt spid="69"/>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70"/>
                                        </p:tgtEl>
                                        <p:attrNameLst>
                                          <p:attrName>style.visibility</p:attrName>
                                        </p:attrNameLst>
                                      </p:cBhvr>
                                      <p:to>
                                        <p:strVal val="visible"/>
                                      </p:to>
                                    </p:set>
                                    <p:anim calcmode="lin" valueType="num">
                                      <p:cBhvr additive="base">
                                        <p:cTn id="25" dur="500" fill="hold"/>
                                        <p:tgtEl>
                                          <p:spTgt spid="70"/>
                                        </p:tgtEl>
                                        <p:attrNameLst>
                                          <p:attrName>ppt_x</p:attrName>
                                        </p:attrNameLst>
                                      </p:cBhvr>
                                      <p:tavLst>
                                        <p:tav tm="0">
                                          <p:val>
                                            <p:strVal val="#ppt_x"/>
                                          </p:val>
                                        </p:tav>
                                        <p:tav tm="100000">
                                          <p:val>
                                            <p:strVal val="#ppt_x"/>
                                          </p:val>
                                        </p:tav>
                                      </p:tavLst>
                                    </p:anim>
                                    <p:anim calcmode="lin" valueType="num">
                                      <p:cBhvr additive="base">
                                        <p:cTn id="26" dur="500" fill="hold"/>
                                        <p:tgtEl>
                                          <p:spTgt spid="70"/>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5"/>
                                        </p:tgtEl>
                                        <p:attrNameLst>
                                          <p:attrName>style.visibility</p:attrName>
                                        </p:attrNameLst>
                                      </p:cBhvr>
                                      <p:to>
                                        <p:strVal val="visible"/>
                                      </p:to>
                                    </p:set>
                                    <p:anim calcmode="lin" valueType="num">
                                      <p:cBhvr additive="base">
                                        <p:cTn id="29" dur="500" fill="hold"/>
                                        <p:tgtEl>
                                          <p:spTgt spid="35"/>
                                        </p:tgtEl>
                                        <p:attrNameLst>
                                          <p:attrName>ppt_x</p:attrName>
                                        </p:attrNameLst>
                                      </p:cBhvr>
                                      <p:tavLst>
                                        <p:tav tm="0">
                                          <p:val>
                                            <p:strVal val="#ppt_x"/>
                                          </p:val>
                                        </p:tav>
                                        <p:tav tm="100000">
                                          <p:val>
                                            <p:strVal val="#ppt_x"/>
                                          </p:val>
                                        </p:tav>
                                      </p:tavLst>
                                    </p:anim>
                                    <p:anim calcmode="lin" valueType="num">
                                      <p:cBhvr additive="base">
                                        <p:cTn id="30"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8"/>
                                        </p:tgtEl>
                                        <p:attrNameLst>
                                          <p:attrName>style.visibility</p:attrName>
                                        </p:attrNameLst>
                                      </p:cBhvr>
                                      <p:to>
                                        <p:strVal val="visible"/>
                                      </p:to>
                                    </p:set>
                                    <p:anim calcmode="lin" valueType="num">
                                      <p:cBhvr additive="base">
                                        <p:cTn id="35" dur="500" fill="hold"/>
                                        <p:tgtEl>
                                          <p:spTgt spid="38"/>
                                        </p:tgtEl>
                                        <p:attrNameLst>
                                          <p:attrName>ppt_x</p:attrName>
                                        </p:attrNameLst>
                                      </p:cBhvr>
                                      <p:tavLst>
                                        <p:tav tm="0">
                                          <p:val>
                                            <p:strVal val="#ppt_x"/>
                                          </p:val>
                                        </p:tav>
                                        <p:tav tm="100000">
                                          <p:val>
                                            <p:strVal val="#ppt_x"/>
                                          </p:val>
                                        </p:tav>
                                      </p:tavLst>
                                    </p:anim>
                                    <p:anim calcmode="lin" valueType="num">
                                      <p:cBhvr additive="base">
                                        <p:cTn id="36" dur="500" fill="hold"/>
                                        <p:tgtEl>
                                          <p:spTgt spid="38"/>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74"/>
                                        </p:tgtEl>
                                        <p:attrNameLst>
                                          <p:attrName>style.visibility</p:attrName>
                                        </p:attrNameLst>
                                      </p:cBhvr>
                                      <p:to>
                                        <p:strVal val="visible"/>
                                      </p:to>
                                    </p:set>
                                    <p:anim calcmode="lin" valueType="num">
                                      <p:cBhvr additive="base">
                                        <p:cTn id="39" dur="500" fill="hold"/>
                                        <p:tgtEl>
                                          <p:spTgt spid="74"/>
                                        </p:tgtEl>
                                        <p:attrNameLst>
                                          <p:attrName>ppt_x</p:attrName>
                                        </p:attrNameLst>
                                      </p:cBhvr>
                                      <p:tavLst>
                                        <p:tav tm="0">
                                          <p:val>
                                            <p:strVal val="#ppt_x"/>
                                          </p:val>
                                        </p:tav>
                                        <p:tav tm="100000">
                                          <p:val>
                                            <p:strVal val="#ppt_x"/>
                                          </p:val>
                                        </p:tav>
                                      </p:tavLst>
                                    </p:anim>
                                    <p:anim calcmode="lin" valueType="num">
                                      <p:cBhvr additive="base">
                                        <p:cTn id="40" dur="500" fill="hold"/>
                                        <p:tgtEl>
                                          <p:spTgt spid="7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3"/>
                                        </p:tgtEl>
                                        <p:attrNameLst>
                                          <p:attrName>style.visibility</p:attrName>
                                        </p:attrNameLst>
                                      </p:cBhvr>
                                      <p:to>
                                        <p:strVal val="visible"/>
                                      </p:to>
                                    </p:set>
                                    <p:anim calcmode="lin" valueType="num">
                                      <p:cBhvr additive="base">
                                        <p:cTn id="43" dur="500" fill="hold"/>
                                        <p:tgtEl>
                                          <p:spTgt spid="73"/>
                                        </p:tgtEl>
                                        <p:attrNameLst>
                                          <p:attrName>ppt_x</p:attrName>
                                        </p:attrNameLst>
                                      </p:cBhvr>
                                      <p:tavLst>
                                        <p:tav tm="0">
                                          <p:val>
                                            <p:strVal val="#ppt_x"/>
                                          </p:val>
                                        </p:tav>
                                        <p:tav tm="100000">
                                          <p:val>
                                            <p:strVal val="#ppt_x"/>
                                          </p:val>
                                        </p:tav>
                                      </p:tavLst>
                                    </p:anim>
                                    <p:anim calcmode="lin" valueType="num">
                                      <p:cBhvr additive="base">
                                        <p:cTn id="44" dur="500" fill="hold"/>
                                        <p:tgtEl>
                                          <p:spTgt spid="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69" grpId="0" animBg="1"/>
      <p:bldP spid="73" grpId="0" animBg="1"/>
      <p:bldP spid="3" grpId="0" animBg="1"/>
      <p:bldP spid="35" grpId="0" animBg="1"/>
      <p:bldP spid="3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0ACC9-F0F7-423B-9DF2-0FA06A01D5B6}"/>
              </a:ext>
            </a:extLst>
          </p:cNvPr>
          <p:cNvSpPr>
            <a:spLocks noGrp="1"/>
          </p:cNvSpPr>
          <p:nvPr>
            <p:ph type="title"/>
          </p:nvPr>
        </p:nvSpPr>
        <p:spPr/>
        <p:txBody>
          <a:bodyPr/>
          <a:lstStyle/>
          <a:p>
            <a:r>
              <a:rPr lang="en-US" dirty="0"/>
              <a:t>What does it matter where intelligence lives?</a:t>
            </a:r>
          </a:p>
        </p:txBody>
      </p:sp>
      <p:sp>
        <p:nvSpPr>
          <p:cNvPr id="3" name="Content Placeholder 2">
            <a:extLst>
              <a:ext uri="{FF2B5EF4-FFF2-40B4-BE49-F238E27FC236}">
                <a16:creationId xmlns:a16="http://schemas.microsoft.com/office/drawing/2014/main" id="{8AF3422E-28CB-4A08-A95D-43A66FD4C9B9}"/>
              </a:ext>
            </a:extLst>
          </p:cNvPr>
          <p:cNvSpPr>
            <a:spLocks noGrp="1"/>
          </p:cNvSpPr>
          <p:nvPr>
            <p:ph sz="half" idx="1"/>
          </p:nvPr>
        </p:nvSpPr>
        <p:spPr/>
        <p:txBody>
          <a:bodyPr>
            <a:normAutofit/>
          </a:bodyPr>
          <a:lstStyle/>
          <a:p>
            <a:r>
              <a:rPr lang="en-US" dirty="0"/>
              <a:t>Latency in Updating</a:t>
            </a:r>
          </a:p>
          <a:p>
            <a:pPr lvl="1"/>
            <a:r>
              <a:rPr lang="en-US" dirty="0"/>
              <a:t>Quality is evolving quickly</a:t>
            </a:r>
          </a:p>
          <a:p>
            <a:pPr lvl="1"/>
            <a:r>
              <a:rPr lang="en-US" dirty="0"/>
              <a:t>Problem is evolving quickly</a:t>
            </a:r>
          </a:p>
          <a:p>
            <a:pPr lvl="1"/>
            <a:r>
              <a:rPr lang="en-US" dirty="0"/>
              <a:t>Risk of costly mistakes</a:t>
            </a:r>
          </a:p>
          <a:p>
            <a:pPr lvl="1"/>
            <a:endParaRPr lang="en-US" dirty="0"/>
          </a:p>
          <a:p>
            <a:r>
              <a:rPr lang="en-US" dirty="0"/>
              <a:t>Latency in Execution</a:t>
            </a:r>
          </a:p>
          <a:p>
            <a:pPr lvl="1"/>
            <a:r>
              <a:rPr lang="en-US" dirty="0"/>
              <a:t>Slowing the experience</a:t>
            </a:r>
          </a:p>
          <a:p>
            <a:pPr lvl="1"/>
            <a:r>
              <a:rPr lang="en-US" dirty="0"/>
              <a:t>The right answer changes too fast</a:t>
            </a:r>
          </a:p>
          <a:p>
            <a:endParaRPr lang="en-US" dirty="0"/>
          </a:p>
        </p:txBody>
      </p:sp>
      <p:sp>
        <p:nvSpPr>
          <p:cNvPr id="4" name="Content Placeholder 3">
            <a:extLst>
              <a:ext uri="{FF2B5EF4-FFF2-40B4-BE49-F238E27FC236}">
                <a16:creationId xmlns:a16="http://schemas.microsoft.com/office/drawing/2014/main" id="{865E1CFF-F803-4DB8-A230-87ED2995EC5D}"/>
              </a:ext>
            </a:extLst>
          </p:cNvPr>
          <p:cNvSpPr>
            <a:spLocks noGrp="1"/>
          </p:cNvSpPr>
          <p:nvPr>
            <p:ph sz="half" idx="2"/>
          </p:nvPr>
        </p:nvSpPr>
        <p:spPr/>
        <p:txBody>
          <a:bodyPr/>
          <a:lstStyle/>
          <a:p>
            <a:r>
              <a:rPr lang="en-US" dirty="0"/>
              <a:t>Cost of operation</a:t>
            </a:r>
          </a:p>
          <a:p>
            <a:pPr lvl="1"/>
            <a:r>
              <a:rPr lang="en-US" dirty="0"/>
              <a:t>Cost of distributing intelligence</a:t>
            </a:r>
          </a:p>
          <a:p>
            <a:pPr lvl="1"/>
            <a:r>
              <a:rPr lang="en-US" dirty="0"/>
              <a:t>Cost of executing intelligence</a:t>
            </a:r>
          </a:p>
          <a:p>
            <a:endParaRPr lang="en-US" dirty="0"/>
          </a:p>
          <a:p>
            <a:r>
              <a:rPr lang="en-US" dirty="0"/>
              <a:t>Offline operation</a:t>
            </a:r>
          </a:p>
          <a:p>
            <a:pPr lvl="1"/>
            <a:r>
              <a:rPr lang="en-US" dirty="0"/>
              <a:t>Work without Internet?</a:t>
            </a:r>
          </a:p>
          <a:p>
            <a:pPr lvl="1"/>
            <a:r>
              <a:rPr lang="en-US" dirty="0"/>
              <a:t>Keep it out of Abuser’s hands…</a:t>
            </a:r>
          </a:p>
          <a:p>
            <a:pPr lvl="1"/>
            <a:endParaRPr lang="en-US" dirty="0"/>
          </a:p>
          <a:p>
            <a:r>
              <a:rPr lang="en-US" dirty="0"/>
              <a:t>PRIVACY</a:t>
            </a:r>
          </a:p>
        </p:txBody>
      </p:sp>
    </p:spTree>
    <p:extLst>
      <p:ext uri="{BB962C8B-B14F-4D97-AF65-F5344CB8AC3E}">
        <p14:creationId xmlns:p14="http://schemas.microsoft.com/office/powerpoint/2010/main" val="3099135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 calcmode="lin" valueType="num">
                                      <p:cBhvr additive="base">
                                        <p:cTn id="2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additive="base">
                                        <p:cTn id="3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5" end="5"/>
                                            </p:txEl>
                                          </p:spTgt>
                                        </p:tgtEl>
                                        <p:attrNameLst>
                                          <p:attrName>style.visibility</p:attrName>
                                        </p:attrNameLst>
                                      </p:cBhvr>
                                      <p:to>
                                        <p:strVal val="visible"/>
                                      </p:to>
                                    </p:set>
                                    <p:anim calcmode="lin" valueType="num">
                                      <p:cBhvr additive="base">
                                        <p:cTn id="3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anim calcmode="lin" valueType="num">
                                      <p:cBhvr additive="base">
                                        <p:cTn id="4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6" descr="https://attachment.outlook.live.net/owa/ghulten@outlook.com/service.svc/s/GetAttachmentThumbnail?id=AQMkADAwATY3ZmYAZS04ZWZiLTg1NzQtMDACLTAwCgBGAAADQyyZsbn%2FZEyk9Wpp5kh8fQcAid80n34XLk%2BVe2x5BlpVdgAAAgEMAAAAid80n34XLk%2BVe2x5BlpVdgABY6%2FVmQAAAAESABAAgypnCzGz80yVvabjZ%2FQPWA%3D%3D&amp;thumbnailType=2&amp;owa=outlook.live.com&amp;scriptVer=20180413.03.01&amp;isc=1&amp;X-OWA-CANARY=_NklOOeM9EOhlS91UH9oZHBUrdnap9UYi6oMNEWlt0BbIFaPu9hRsrJR9uHHRljUaJMQiFfG1vk.&amp;token=eyJ0eXAiOiJKV1QiLCJhbGciOiJSUzI1NiIsIng1dCI6IkJnRDU5blJpQnpmbk5BVGloOFJhZ1l5M3pyZyJ9.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SaM6u4nk_kcCYlBP-ilBaYpZNf0WUPy5OuAQSKeiJWbIuUsnuOJTz9T11tL0FdOce9uH2Vn5T0INfUn3pm4S5azbegbF7SCPdlWj-513HoO5q1AtSwm-VR6pWy0ibC8BgamBTBgyUqxEGqg2C6NrVFH838MDYRoktrAbeUgvdDqSXWB5W0ChH1y6vSemaMpSL0lKFkOVdkq40WFCdqCx3z5D4FGzjJxM4HnZt9ey0nP5DJJFK1EvjL7myqx3q4SA1cOa2TKF8f5YB0AUSWTV-O05kK9dlD0oQeXqZNKhaigrQhpiX_an9VyLvt3lI6zC9x77AyaQ1glCrEMMrf1-9w&amp;animation=true">
            <a:extLst>
              <a:ext uri="{FF2B5EF4-FFF2-40B4-BE49-F238E27FC236}">
                <a16:creationId xmlns:a16="http://schemas.microsoft.com/office/drawing/2014/main" id="{966BC431-3754-4451-A5A0-A6B68CA5F9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8798" y="-189233"/>
            <a:ext cx="51435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0" descr="https://attachment.outlook.live.net/owa/ghulten@outlook.com/service.svc/s/GetAttachmentThumbnail?id=AQMkADAwATY3ZmYAZS04ZWZiLTg1NzQtMDACLTAwCgBGAAADQyyZsbn%2FZEyk9Wpp5kh8fQcAid80n34XLk%2BVe2x5BlpVdgAAAgEMAAAAid80n34XLk%2BVe2x5BlpVdgABY6%2FVkwAAAAESABAAWwO%2BXVl4YU6GMxNZn8al7w%3D%3D&amp;thumbnailType=2&amp;owa=outlook.live.com&amp;scriptVer=20180413.03.01&amp;isc=1&amp;X-OWA-CANARY=QsBH9BTnTkappOra0Dpva5AdJv_ap9UYgg4_bHXzV-mEHgQ5IZiuIH1cOcLO7QJ5K5VyhGVaM68.&amp;token=eyJ0eXAiOiJKV1QiLCJhbGciOiJSUzI1NiIsIng1dCI6IkJnRDU5blJpQnpmbk5BVGloOFJhZ1l5M3pyZyJ9.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SaM6u4nk_kcCYlBP-ilBaYpZNf0WUPy5OuAQSKeiJWbIuUsnuOJTz9T11tL0FdOce9uH2Vn5T0INfUn3pm4S5azbegbF7SCPdlWj-513HoO5q1AtSwm-VR6pWy0ibC8BgamBTBgyUqxEGqg2C6NrVFH838MDYRoktrAbeUgvdDqSXWB5W0ChH1y6vSemaMpSL0lKFkOVdkq40WFCdqCx3z5D4FGzjJxM4HnZt9ey0nP5DJJFK1EvjL7myqx3q4SA1cOa2TKF8f5YB0AUSWTV-O05kK9dlD0oQeXqZNKhaigrQhpiX_an9VyLvt3lI6zC9x77AyaQ1glCrEMMrf1-9w&amp;animation=true">
            <a:extLst>
              <a:ext uri="{FF2B5EF4-FFF2-40B4-BE49-F238E27FC236}">
                <a16:creationId xmlns:a16="http://schemas.microsoft.com/office/drawing/2014/main" id="{D18CC15A-3DAD-476F-AAE0-8830F36AB7A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1480" t="25207" r="38178" b="42478"/>
          <a:stretch/>
        </p:blipFill>
        <p:spPr bwMode="auto">
          <a:xfrm>
            <a:off x="9911159" y="2222763"/>
            <a:ext cx="586154" cy="832338"/>
          </a:xfrm>
          <a:prstGeom prst="rect">
            <a:avLst/>
          </a:prstGeom>
          <a:noFill/>
          <a:extLst>
            <a:ext uri="{909E8E84-426E-40DD-AFC4-6F175D3DCCD1}">
              <a14:hiddenFill xmlns:a14="http://schemas.microsoft.com/office/drawing/2010/main">
                <a:solidFill>
                  <a:srgbClr val="FFFFFF"/>
                </a:solidFill>
              </a14:hiddenFill>
            </a:ext>
          </a:extLst>
        </p:spPr>
      </p:pic>
      <p:sp>
        <p:nvSpPr>
          <p:cNvPr id="37" name="TextBox 36">
            <a:extLst>
              <a:ext uri="{FF2B5EF4-FFF2-40B4-BE49-F238E27FC236}">
                <a16:creationId xmlns:a16="http://schemas.microsoft.com/office/drawing/2014/main" id="{4DB93E4E-634A-4AB1-AABE-D3330CFEB22C}"/>
              </a:ext>
            </a:extLst>
          </p:cNvPr>
          <p:cNvSpPr txBox="1"/>
          <p:nvPr/>
        </p:nvSpPr>
        <p:spPr>
          <a:xfrm>
            <a:off x="8061845" y="2603763"/>
            <a:ext cx="1230923" cy="523220"/>
          </a:xfrm>
          <a:prstGeom prst="rect">
            <a:avLst/>
          </a:prstGeom>
          <a:noFill/>
        </p:spPr>
        <p:txBody>
          <a:bodyPr wrap="square" rtlCol="0">
            <a:spAutoFit/>
          </a:bodyPr>
          <a:lstStyle/>
          <a:p>
            <a:pPr algn="ctr"/>
            <a:r>
              <a:rPr lang="en-US" sz="1400" dirty="0">
                <a:latin typeface="Yantiq" panose="02000503000000000000" pitchFamily="2" charset="0"/>
              </a:rPr>
              <a:t>Intelligence</a:t>
            </a:r>
          </a:p>
          <a:p>
            <a:pPr algn="ctr"/>
            <a:r>
              <a:rPr lang="en-US" sz="1400" dirty="0">
                <a:latin typeface="Yantiq" panose="02000503000000000000" pitchFamily="2" charset="0"/>
              </a:rPr>
              <a:t>Creation</a:t>
            </a:r>
          </a:p>
        </p:txBody>
      </p:sp>
      <p:sp>
        <p:nvSpPr>
          <p:cNvPr id="38" name="TextBox 37">
            <a:extLst>
              <a:ext uri="{FF2B5EF4-FFF2-40B4-BE49-F238E27FC236}">
                <a16:creationId xmlns:a16="http://schemas.microsoft.com/office/drawing/2014/main" id="{55236F60-5C0E-49AC-96FA-A1F3B0E69851}"/>
              </a:ext>
            </a:extLst>
          </p:cNvPr>
          <p:cNvSpPr txBox="1"/>
          <p:nvPr/>
        </p:nvSpPr>
        <p:spPr>
          <a:xfrm>
            <a:off x="9905300" y="3055101"/>
            <a:ext cx="1230923" cy="369332"/>
          </a:xfrm>
          <a:prstGeom prst="rect">
            <a:avLst/>
          </a:prstGeom>
          <a:noFill/>
        </p:spPr>
        <p:txBody>
          <a:bodyPr wrap="square" rtlCol="0">
            <a:spAutoFit/>
          </a:bodyPr>
          <a:lstStyle/>
          <a:p>
            <a:r>
              <a:rPr lang="en-US" dirty="0">
                <a:latin typeface="Yantiq" panose="02000503000000000000" pitchFamily="2" charset="0"/>
              </a:rPr>
              <a:t>Server</a:t>
            </a:r>
          </a:p>
        </p:txBody>
      </p:sp>
      <p:sp>
        <p:nvSpPr>
          <p:cNvPr id="39" name="TextBox 38">
            <a:extLst>
              <a:ext uri="{FF2B5EF4-FFF2-40B4-BE49-F238E27FC236}">
                <a16:creationId xmlns:a16="http://schemas.microsoft.com/office/drawing/2014/main" id="{4528F2AA-C5AD-41B5-87E8-B4EB69763231}"/>
              </a:ext>
            </a:extLst>
          </p:cNvPr>
          <p:cNvSpPr txBox="1"/>
          <p:nvPr/>
        </p:nvSpPr>
        <p:spPr>
          <a:xfrm>
            <a:off x="8835252" y="5604685"/>
            <a:ext cx="1230923" cy="369332"/>
          </a:xfrm>
          <a:prstGeom prst="rect">
            <a:avLst/>
          </a:prstGeom>
          <a:noFill/>
        </p:spPr>
        <p:txBody>
          <a:bodyPr wrap="square" rtlCol="0">
            <a:spAutoFit/>
          </a:bodyPr>
          <a:lstStyle/>
          <a:p>
            <a:r>
              <a:rPr lang="en-US" dirty="0">
                <a:latin typeface="Yantiq" panose="02000503000000000000" pitchFamily="2" charset="0"/>
              </a:rPr>
              <a:t>Clients</a:t>
            </a:r>
          </a:p>
        </p:txBody>
      </p:sp>
      <p:pic>
        <p:nvPicPr>
          <p:cNvPr id="40" name="Picture 10" descr="https://attachment.outlook.live.net/owa/ghulten@outlook.com/service.svc/s/GetAttachmentThumbnail?id=AQMkADAwATY3ZmYAZS04ZWZiLTg1NzQtMDACLTAwCgBGAAADQyyZsbn%2FZEyk9Wpp5kh8fQcAid80n34XLk%2BVe2x5BlpVdgAAAgEMAAAAid80n34XLk%2BVe2x5BlpVdgABY6%2FVkwAAAAESABAAWwO%2BXVl4YU6GMxNZn8al7w%3D%3D&amp;thumbnailType=2&amp;owa=outlook.live.com&amp;scriptVer=20180413.03.01&amp;isc=1&amp;X-OWA-CANARY=QsBH9BTnTkappOra0Dpva5AdJv_ap9UYgg4_bHXzV-mEHgQ5IZiuIH1cOcLO7QJ5K5VyhGVaM68.&amp;token=eyJ0eXAiOiJKV1QiLCJhbGciOiJSUzI1NiIsIng1dCI6IkJnRDU5blJpQnpmbk5BVGloOFJhZ1l5M3pyZyJ9.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SaM6u4nk_kcCYlBP-ilBaYpZNf0WUPy5OuAQSKeiJWbIuUsnuOJTz9T11tL0FdOce9uH2Vn5T0INfUn3pm4S5azbegbF7SCPdlWj-513HoO5q1AtSwm-VR6pWy0ibC8BgamBTBgyUqxEGqg2C6NrVFH838MDYRoktrAbeUgvdDqSXWB5W0ChH1y6vSemaMpSL0lKFkOVdkq40WFCdqCx3z5D4FGzjJxM4HnZt9ey0nP5DJJFK1EvjL7myqx3q4SA1cOa2TKF8f5YB0AUSWTV-O05kK9dlD0oQeXqZNKhaigrQhpiX_an9VyLvt3lI6zC9x77AyaQ1glCrEMMrf1-9w&amp;animation=true">
            <a:extLst>
              <a:ext uri="{FF2B5EF4-FFF2-40B4-BE49-F238E27FC236}">
                <a16:creationId xmlns:a16="http://schemas.microsoft.com/office/drawing/2014/main" id="{05EBA929-A2CF-40FD-A292-6A2E06AAE13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1480" t="25207" r="38178" b="42478"/>
          <a:stretch/>
        </p:blipFill>
        <p:spPr bwMode="auto">
          <a:xfrm>
            <a:off x="8230354" y="1804918"/>
            <a:ext cx="586154" cy="832338"/>
          </a:xfrm>
          <a:prstGeom prst="rect">
            <a:avLst/>
          </a:prstGeom>
          <a:noFill/>
          <a:extLst>
            <a:ext uri="{909E8E84-426E-40DD-AFC4-6F175D3DCCD1}">
              <a14:hiddenFill xmlns:a14="http://schemas.microsoft.com/office/drawing/2010/main">
                <a:solidFill>
                  <a:srgbClr val="FFFFFF"/>
                </a:solidFill>
              </a14:hiddenFill>
            </a:ext>
          </a:extLst>
        </p:spPr>
      </p:pic>
      <p:cxnSp>
        <p:nvCxnSpPr>
          <p:cNvPr id="43" name="Straight Arrow Connector 42">
            <a:extLst>
              <a:ext uri="{FF2B5EF4-FFF2-40B4-BE49-F238E27FC236}">
                <a16:creationId xmlns:a16="http://schemas.microsoft.com/office/drawing/2014/main" id="{04C639A4-0D7C-4EFB-941C-EA3609499F8F}"/>
              </a:ext>
            </a:extLst>
          </p:cNvPr>
          <p:cNvCxnSpPr>
            <a:cxnSpLocks/>
          </p:cNvCxnSpPr>
          <p:nvPr/>
        </p:nvCxnSpPr>
        <p:spPr>
          <a:xfrm flipV="1">
            <a:off x="9438968" y="3433568"/>
            <a:ext cx="627207" cy="1139023"/>
          </a:xfrm>
          <a:prstGeom prst="straightConnector1">
            <a:avLst/>
          </a:prstGeom>
          <a:ln w="28575" cap="flat" cmpd="sng" algn="ctr">
            <a:solidFill>
              <a:schemeClr val="accent3"/>
            </a:solidFill>
            <a:prstDash val="sys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4" name="Straight Arrow Connector 43">
            <a:extLst>
              <a:ext uri="{FF2B5EF4-FFF2-40B4-BE49-F238E27FC236}">
                <a16:creationId xmlns:a16="http://schemas.microsoft.com/office/drawing/2014/main" id="{308960C5-A7D1-4065-AB4A-C53E591366F3}"/>
              </a:ext>
            </a:extLst>
          </p:cNvPr>
          <p:cNvCxnSpPr>
            <a:cxnSpLocks/>
          </p:cNvCxnSpPr>
          <p:nvPr/>
        </p:nvCxnSpPr>
        <p:spPr>
          <a:xfrm>
            <a:off x="8659410" y="3126983"/>
            <a:ext cx="497087" cy="1500424"/>
          </a:xfrm>
          <a:prstGeom prst="straightConnector1">
            <a:avLst/>
          </a:prstGeom>
          <a:ln w="28575" cap="flat" cmpd="sng" algn="ctr">
            <a:solidFill>
              <a:schemeClr val="accent3"/>
            </a:solidFill>
            <a:prstDash val="sysDash"/>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23" name="Picture 6" descr="https://attachment.outlook.live.net/owa/ghulten@outlook.com/service.svc/s/GetAttachmentThumbnail?id=AQMkADAwATY3ZmYAZS04ZWZiLTg1NzQtMDACLTAwCgBGAAADQyyZsbn%2FZEyk9Wpp5kh8fQcAid80n34XLk%2BVe2x5BlpVdgAAAgEMAAAAid80n34XLk%2BVe2x5BlpVdgABY6%2FVmQAAAAESABAAgypnCzGz80yVvabjZ%2FQPWA%3D%3D&amp;thumbnailType=2&amp;owa=outlook.live.com&amp;scriptVer=20180413.03.01&amp;isc=1&amp;X-OWA-CANARY=_NklOOeM9EOhlS91UH9oZHBUrdnap9UYi6oMNEWlt0BbIFaPu9hRsrJR9uHHRljUaJMQiFfG1vk.&amp;token=eyJ0eXAiOiJKV1QiLCJhbGciOiJSUzI1NiIsIng1dCI6IkJnRDU5blJpQnpmbk5BVGloOFJhZ1l5M3pyZyJ9.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SaM6u4nk_kcCYlBP-ilBaYpZNf0WUPy5OuAQSKeiJWbIuUsnuOJTz9T11tL0FdOce9uH2Vn5T0INfUn3pm4S5azbegbF7SCPdlWj-513HoO5q1AtSwm-VR6pWy0ibC8BgamBTBgyUqxEGqg2C6NrVFH838MDYRoktrAbeUgvdDqSXWB5W0ChH1y6vSemaMpSL0lKFkOVdkq40WFCdqCx3z5D4FGzjJxM4HnZt9ey0nP5DJJFK1EvjL7myqx3q4SA1cOa2TKF8f5YB0AUSWTV-O05kK9dlD0oQeXqZNKhaigrQhpiX_an9VyLvt3lI6zC9x77AyaQ1glCrEMMrf1-9w&amp;animation=true">
            <a:extLst>
              <a:ext uri="{FF2B5EF4-FFF2-40B4-BE49-F238E27FC236}">
                <a16:creationId xmlns:a16="http://schemas.microsoft.com/office/drawing/2014/main" id="{EB01724E-4633-4E5D-AA3C-CFD33CE07D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41" y="-184666"/>
            <a:ext cx="51435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10" descr="https://attachment.outlook.live.net/owa/ghulten@outlook.com/service.svc/s/GetAttachmentThumbnail?id=AQMkADAwATY3ZmYAZS04ZWZiLTg1NzQtMDACLTAwCgBGAAADQyyZsbn%2FZEyk9Wpp5kh8fQcAid80n34XLk%2BVe2x5BlpVdgAAAgEMAAAAid80n34XLk%2BVe2x5BlpVdgABY6%2FVkwAAAAESABAAWwO%2BXVl4YU6GMxNZn8al7w%3D%3D&amp;thumbnailType=2&amp;owa=outlook.live.com&amp;scriptVer=20180413.03.01&amp;isc=1&amp;X-OWA-CANARY=QsBH9BTnTkappOra0Dpva5AdJv_ap9UYgg4_bHXzV-mEHgQ5IZiuIH1cOcLO7QJ5K5VyhGVaM68.&amp;token=eyJ0eXAiOiJKV1QiLCJhbGciOiJSUzI1NiIsIng1dCI6IkJnRDU5blJpQnpmbk5BVGloOFJhZ1l5M3pyZyJ9.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SaM6u4nk_kcCYlBP-ilBaYpZNf0WUPy5OuAQSKeiJWbIuUsnuOJTz9T11tL0FdOce9uH2Vn5T0INfUn3pm4S5azbegbF7SCPdlWj-513HoO5q1AtSwm-VR6pWy0ibC8BgamBTBgyUqxEGqg2C6NrVFH838MDYRoktrAbeUgvdDqSXWB5W0ChH1y6vSemaMpSL0lKFkOVdkq40WFCdqCx3z5D4FGzjJxM4HnZt9ey0nP5DJJFK1EvjL7myqx3q4SA1cOa2TKF8f5YB0AUSWTV-O05kK9dlD0oQeXqZNKhaigrQhpiX_an9VyLvt3lI6zC9x77AyaQ1glCrEMMrf1-9w&amp;animation=true">
            <a:extLst>
              <a:ext uri="{FF2B5EF4-FFF2-40B4-BE49-F238E27FC236}">
                <a16:creationId xmlns:a16="http://schemas.microsoft.com/office/drawing/2014/main" id="{236AC2EB-B050-4987-A995-0549B3400A7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1480" t="25207" r="38178" b="42478"/>
          <a:stretch/>
        </p:blipFill>
        <p:spPr bwMode="auto">
          <a:xfrm>
            <a:off x="3450802" y="2227330"/>
            <a:ext cx="586154" cy="832338"/>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5947C1FC-61C0-49C1-B480-425D1473CC45}"/>
              </a:ext>
            </a:extLst>
          </p:cNvPr>
          <p:cNvSpPr txBox="1"/>
          <p:nvPr/>
        </p:nvSpPr>
        <p:spPr>
          <a:xfrm>
            <a:off x="1601488" y="2608330"/>
            <a:ext cx="1230923" cy="523220"/>
          </a:xfrm>
          <a:prstGeom prst="rect">
            <a:avLst/>
          </a:prstGeom>
          <a:noFill/>
        </p:spPr>
        <p:txBody>
          <a:bodyPr wrap="square" rtlCol="0">
            <a:spAutoFit/>
          </a:bodyPr>
          <a:lstStyle/>
          <a:p>
            <a:pPr algn="ctr"/>
            <a:r>
              <a:rPr lang="en-US" sz="1400" dirty="0">
                <a:latin typeface="Yantiq" panose="02000503000000000000" pitchFamily="2" charset="0"/>
              </a:rPr>
              <a:t>Intelligence</a:t>
            </a:r>
          </a:p>
          <a:p>
            <a:pPr algn="ctr"/>
            <a:r>
              <a:rPr lang="en-US" sz="1400" dirty="0">
                <a:latin typeface="Yantiq" panose="02000503000000000000" pitchFamily="2" charset="0"/>
              </a:rPr>
              <a:t>Creation</a:t>
            </a:r>
          </a:p>
        </p:txBody>
      </p:sp>
      <p:sp>
        <p:nvSpPr>
          <p:cNvPr id="27" name="TextBox 26">
            <a:extLst>
              <a:ext uri="{FF2B5EF4-FFF2-40B4-BE49-F238E27FC236}">
                <a16:creationId xmlns:a16="http://schemas.microsoft.com/office/drawing/2014/main" id="{FA6BB804-5689-47B1-AF97-CF59309910A4}"/>
              </a:ext>
            </a:extLst>
          </p:cNvPr>
          <p:cNvSpPr txBox="1"/>
          <p:nvPr/>
        </p:nvSpPr>
        <p:spPr>
          <a:xfrm>
            <a:off x="3444943" y="3059668"/>
            <a:ext cx="1230923" cy="369332"/>
          </a:xfrm>
          <a:prstGeom prst="rect">
            <a:avLst/>
          </a:prstGeom>
          <a:noFill/>
        </p:spPr>
        <p:txBody>
          <a:bodyPr wrap="square" rtlCol="0">
            <a:spAutoFit/>
          </a:bodyPr>
          <a:lstStyle/>
          <a:p>
            <a:r>
              <a:rPr lang="en-US" dirty="0">
                <a:latin typeface="Yantiq" panose="02000503000000000000" pitchFamily="2" charset="0"/>
              </a:rPr>
              <a:t>Server</a:t>
            </a:r>
          </a:p>
        </p:txBody>
      </p:sp>
      <p:sp>
        <p:nvSpPr>
          <p:cNvPr id="28" name="TextBox 27">
            <a:extLst>
              <a:ext uri="{FF2B5EF4-FFF2-40B4-BE49-F238E27FC236}">
                <a16:creationId xmlns:a16="http://schemas.microsoft.com/office/drawing/2014/main" id="{82AD1A79-5D72-4C31-AE7F-4469C29EA0F3}"/>
              </a:ext>
            </a:extLst>
          </p:cNvPr>
          <p:cNvSpPr txBox="1"/>
          <p:nvPr/>
        </p:nvSpPr>
        <p:spPr>
          <a:xfrm>
            <a:off x="2374895" y="5609252"/>
            <a:ext cx="1230923" cy="369332"/>
          </a:xfrm>
          <a:prstGeom prst="rect">
            <a:avLst/>
          </a:prstGeom>
          <a:noFill/>
        </p:spPr>
        <p:txBody>
          <a:bodyPr wrap="square" rtlCol="0">
            <a:spAutoFit/>
          </a:bodyPr>
          <a:lstStyle/>
          <a:p>
            <a:r>
              <a:rPr lang="en-US" dirty="0">
                <a:latin typeface="Yantiq" panose="02000503000000000000" pitchFamily="2" charset="0"/>
              </a:rPr>
              <a:t>Clients</a:t>
            </a:r>
          </a:p>
        </p:txBody>
      </p:sp>
      <p:pic>
        <p:nvPicPr>
          <p:cNvPr id="29" name="Picture 10" descr="https://attachment.outlook.live.net/owa/ghulten@outlook.com/service.svc/s/GetAttachmentThumbnail?id=AQMkADAwATY3ZmYAZS04ZWZiLTg1NzQtMDACLTAwCgBGAAADQyyZsbn%2FZEyk9Wpp5kh8fQcAid80n34XLk%2BVe2x5BlpVdgAAAgEMAAAAid80n34XLk%2BVe2x5BlpVdgABY6%2FVkwAAAAESABAAWwO%2BXVl4YU6GMxNZn8al7w%3D%3D&amp;thumbnailType=2&amp;owa=outlook.live.com&amp;scriptVer=20180413.03.01&amp;isc=1&amp;X-OWA-CANARY=QsBH9BTnTkappOra0Dpva5AdJv_ap9UYgg4_bHXzV-mEHgQ5IZiuIH1cOcLO7QJ5K5VyhGVaM68.&amp;token=eyJ0eXAiOiJKV1QiLCJhbGciOiJSUzI1NiIsIng1dCI6IkJnRDU5blJpQnpmbk5BVGloOFJhZ1l5M3pyZyJ9.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SaM6u4nk_kcCYlBP-ilBaYpZNf0WUPy5OuAQSKeiJWbIuUsnuOJTz9T11tL0FdOce9uH2Vn5T0INfUn3pm4S5azbegbF7SCPdlWj-513HoO5q1AtSwm-VR6pWy0ibC8BgamBTBgyUqxEGqg2C6NrVFH838MDYRoktrAbeUgvdDqSXWB5W0ChH1y6vSemaMpSL0lKFkOVdkq40WFCdqCx3z5D4FGzjJxM4HnZt9ey0nP5DJJFK1EvjL7myqx3q4SA1cOa2TKF8f5YB0AUSWTV-O05kK9dlD0oQeXqZNKhaigrQhpiX_an9VyLvt3lI6zC9x77AyaQ1glCrEMMrf1-9w&amp;animation=true">
            <a:extLst>
              <a:ext uri="{FF2B5EF4-FFF2-40B4-BE49-F238E27FC236}">
                <a16:creationId xmlns:a16="http://schemas.microsoft.com/office/drawing/2014/main" id="{32AA6F47-29C4-46A1-8A66-FC5719EECC5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1480" t="25207" r="38178" b="42478"/>
          <a:stretch/>
        </p:blipFill>
        <p:spPr bwMode="auto">
          <a:xfrm>
            <a:off x="1769997" y="1809485"/>
            <a:ext cx="586154" cy="83233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4F196D6-1862-40E4-AEF7-C4A1BA70CCB6}"/>
              </a:ext>
            </a:extLst>
          </p:cNvPr>
          <p:cNvSpPr>
            <a:spLocks noGrp="1"/>
          </p:cNvSpPr>
          <p:nvPr>
            <p:ph type="title"/>
          </p:nvPr>
        </p:nvSpPr>
        <p:spPr>
          <a:xfrm>
            <a:off x="2437337" y="-320290"/>
            <a:ext cx="10515600" cy="1325563"/>
          </a:xfrm>
        </p:spPr>
        <p:txBody>
          <a:bodyPr/>
          <a:lstStyle/>
          <a:p>
            <a:r>
              <a:rPr lang="en-US" dirty="0">
                <a:latin typeface="Yantiq" panose="02000503000000000000" pitchFamily="2" charset="0"/>
              </a:rPr>
              <a:t>Where Intelligence Lives</a:t>
            </a:r>
          </a:p>
        </p:txBody>
      </p:sp>
      <p:sp>
        <p:nvSpPr>
          <p:cNvPr id="11" name="TextBox 10">
            <a:extLst>
              <a:ext uri="{FF2B5EF4-FFF2-40B4-BE49-F238E27FC236}">
                <a16:creationId xmlns:a16="http://schemas.microsoft.com/office/drawing/2014/main" id="{21E6B1AC-67EA-4148-A10F-F55EEAE492BE}"/>
              </a:ext>
            </a:extLst>
          </p:cNvPr>
          <p:cNvSpPr txBox="1"/>
          <p:nvPr/>
        </p:nvSpPr>
        <p:spPr>
          <a:xfrm>
            <a:off x="7990143" y="3047346"/>
            <a:ext cx="1718740" cy="369332"/>
          </a:xfrm>
          <a:prstGeom prst="rect">
            <a:avLst/>
          </a:prstGeom>
          <a:noFill/>
        </p:spPr>
        <p:txBody>
          <a:bodyPr wrap="none" rtlCol="0">
            <a:spAutoFit/>
          </a:bodyPr>
          <a:lstStyle/>
          <a:p>
            <a:r>
              <a:rPr lang="en-US" dirty="0">
                <a:latin typeface="Yantiq" panose="02000503000000000000" pitchFamily="2" charset="0"/>
              </a:rPr>
              <a:t>1 </a:t>
            </a:r>
            <a:r>
              <a:rPr lang="en-US" dirty="0" err="1">
                <a:latin typeface="Yantiq" panose="02000503000000000000" pitchFamily="2" charset="0"/>
              </a:rPr>
              <a:t>mb</a:t>
            </a:r>
            <a:r>
              <a:rPr lang="en-US" dirty="0">
                <a:latin typeface="Yantiq" panose="02000503000000000000" pitchFamily="2" charset="0"/>
              </a:rPr>
              <a:t> x 100,000</a:t>
            </a:r>
          </a:p>
        </p:txBody>
      </p:sp>
      <p:sp>
        <p:nvSpPr>
          <p:cNvPr id="13" name="TextBox 12">
            <a:extLst>
              <a:ext uri="{FF2B5EF4-FFF2-40B4-BE49-F238E27FC236}">
                <a16:creationId xmlns:a16="http://schemas.microsoft.com/office/drawing/2014/main" id="{02435CC6-8E3A-493D-A137-A5CCB4409DCB}"/>
              </a:ext>
            </a:extLst>
          </p:cNvPr>
          <p:cNvSpPr txBox="1"/>
          <p:nvPr/>
        </p:nvSpPr>
        <p:spPr>
          <a:xfrm>
            <a:off x="7784227" y="571975"/>
            <a:ext cx="3887711" cy="461665"/>
          </a:xfrm>
          <a:prstGeom prst="rect">
            <a:avLst/>
          </a:prstGeom>
          <a:noFill/>
        </p:spPr>
        <p:txBody>
          <a:bodyPr wrap="square" rtlCol="0">
            <a:spAutoFit/>
          </a:bodyPr>
          <a:lstStyle/>
          <a:p>
            <a:r>
              <a:rPr lang="en-US" sz="2400" dirty="0">
                <a:latin typeface="Yantiq" panose="02000503000000000000" pitchFamily="2" charset="0"/>
              </a:rPr>
              <a:t>Lives on Client</a:t>
            </a:r>
          </a:p>
        </p:txBody>
      </p:sp>
      <p:sp>
        <p:nvSpPr>
          <p:cNvPr id="14" name="TextBox 13">
            <a:extLst>
              <a:ext uri="{FF2B5EF4-FFF2-40B4-BE49-F238E27FC236}">
                <a16:creationId xmlns:a16="http://schemas.microsoft.com/office/drawing/2014/main" id="{1FBE45D3-89E3-4E83-9C42-2ADCB85DE719}"/>
              </a:ext>
            </a:extLst>
          </p:cNvPr>
          <p:cNvSpPr txBox="1"/>
          <p:nvPr/>
        </p:nvSpPr>
        <p:spPr>
          <a:xfrm>
            <a:off x="1365215" y="574258"/>
            <a:ext cx="3887711" cy="461665"/>
          </a:xfrm>
          <a:prstGeom prst="rect">
            <a:avLst/>
          </a:prstGeom>
          <a:noFill/>
        </p:spPr>
        <p:txBody>
          <a:bodyPr wrap="square" rtlCol="0">
            <a:spAutoFit/>
          </a:bodyPr>
          <a:lstStyle/>
          <a:p>
            <a:r>
              <a:rPr lang="en-US" sz="2400" dirty="0">
                <a:latin typeface="Yantiq" panose="02000503000000000000" pitchFamily="2" charset="0"/>
              </a:rPr>
              <a:t>Lives in Service</a:t>
            </a:r>
          </a:p>
        </p:txBody>
      </p:sp>
      <p:sp>
        <p:nvSpPr>
          <p:cNvPr id="15" name="TextBox 14">
            <a:extLst>
              <a:ext uri="{FF2B5EF4-FFF2-40B4-BE49-F238E27FC236}">
                <a16:creationId xmlns:a16="http://schemas.microsoft.com/office/drawing/2014/main" id="{D73C84C4-434C-4EF9-A432-972EDA77D98E}"/>
              </a:ext>
            </a:extLst>
          </p:cNvPr>
          <p:cNvSpPr txBox="1"/>
          <p:nvPr/>
        </p:nvSpPr>
        <p:spPr>
          <a:xfrm>
            <a:off x="1365215" y="6245572"/>
            <a:ext cx="3296095" cy="369332"/>
          </a:xfrm>
          <a:prstGeom prst="rect">
            <a:avLst/>
          </a:prstGeom>
          <a:noFill/>
        </p:spPr>
        <p:txBody>
          <a:bodyPr wrap="none" rtlCol="0">
            <a:spAutoFit/>
          </a:bodyPr>
          <a:lstStyle/>
          <a:p>
            <a:r>
              <a:rPr lang="en-US" dirty="0">
                <a:latin typeface="Yantiq" panose="02000503000000000000" pitchFamily="2" charset="0"/>
              </a:rPr>
              <a:t>Total: 100,001 </a:t>
            </a:r>
            <a:r>
              <a:rPr lang="en-US" dirty="0" err="1">
                <a:latin typeface="Yantiq" panose="02000503000000000000" pitchFamily="2" charset="0"/>
              </a:rPr>
              <a:t>mb</a:t>
            </a:r>
            <a:r>
              <a:rPr lang="en-US" dirty="0">
                <a:latin typeface="Yantiq" panose="02000503000000000000" pitchFamily="2" charset="0"/>
              </a:rPr>
              <a:t> + compute</a:t>
            </a:r>
          </a:p>
        </p:txBody>
      </p:sp>
      <p:sp>
        <p:nvSpPr>
          <p:cNvPr id="16" name="TextBox 15">
            <a:extLst>
              <a:ext uri="{FF2B5EF4-FFF2-40B4-BE49-F238E27FC236}">
                <a16:creationId xmlns:a16="http://schemas.microsoft.com/office/drawing/2014/main" id="{86FDA006-AAA1-423B-AEC0-1F686793B21D}"/>
              </a:ext>
            </a:extLst>
          </p:cNvPr>
          <p:cNvSpPr txBox="1"/>
          <p:nvPr/>
        </p:nvSpPr>
        <p:spPr>
          <a:xfrm>
            <a:off x="7349752" y="6243528"/>
            <a:ext cx="3613490" cy="369332"/>
          </a:xfrm>
          <a:prstGeom prst="rect">
            <a:avLst/>
          </a:prstGeom>
          <a:noFill/>
        </p:spPr>
        <p:txBody>
          <a:bodyPr wrap="none" rtlCol="0">
            <a:spAutoFit/>
          </a:bodyPr>
          <a:lstStyle/>
          <a:p>
            <a:r>
              <a:rPr lang="en-US" dirty="0">
                <a:latin typeface="Yantiq" panose="02000503000000000000" pitchFamily="2" charset="0"/>
              </a:rPr>
              <a:t>Total: 100,000 </a:t>
            </a:r>
            <a:r>
              <a:rPr lang="en-US" dirty="0" err="1">
                <a:latin typeface="Yantiq" panose="02000503000000000000" pitchFamily="2" charset="0"/>
              </a:rPr>
              <a:t>mb</a:t>
            </a:r>
            <a:r>
              <a:rPr lang="en-US" dirty="0">
                <a:latin typeface="Yantiq" panose="02000503000000000000" pitchFamily="2" charset="0"/>
              </a:rPr>
              <a:t> + Telemetry</a:t>
            </a:r>
          </a:p>
        </p:txBody>
      </p:sp>
      <p:cxnSp>
        <p:nvCxnSpPr>
          <p:cNvPr id="30" name="Straight Arrow Connector 29">
            <a:extLst>
              <a:ext uri="{FF2B5EF4-FFF2-40B4-BE49-F238E27FC236}">
                <a16:creationId xmlns:a16="http://schemas.microsoft.com/office/drawing/2014/main" id="{463B13CF-6AE3-4EE8-B001-57AF53E45FF2}"/>
              </a:ext>
            </a:extLst>
          </p:cNvPr>
          <p:cNvCxnSpPr/>
          <p:nvPr/>
        </p:nvCxnSpPr>
        <p:spPr>
          <a:xfrm>
            <a:off x="2420472" y="2206283"/>
            <a:ext cx="1094651" cy="417845"/>
          </a:xfrm>
          <a:prstGeom prst="straightConnector1">
            <a:avLst/>
          </a:prstGeom>
          <a:ln w="28575" cap="flat" cmpd="sng" algn="ctr">
            <a:solidFill>
              <a:schemeClr val="accent3"/>
            </a:solidFill>
            <a:prstDash val="sys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1" name="Straight Arrow Connector 30">
            <a:extLst>
              <a:ext uri="{FF2B5EF4-FFF2-40B4-BE49-F238E27FC236}">
                <a16:creationId xmlns:a16="http://schemas.microsoft.com/office/drawing/2014/main" id="{0C4B4389-E916-41A6-B542-EF2092F24B4A}"/>
              </a:ext>
            </a:extLst>
          </p:cNvPr>
          <p:cNvCxnSpPr>
            <a:cxnSpLocks/>
            <a:endCxn id="27" idx="1"/>
          </p:cNvCxnSpPr>
          <p:nvPr/>
        </p:nvCxnSpPr>
        <p:spPr>
          <a:xfrm flipV="1">
            <a:off x="2896732" y="3244334"/>
            <a:ext cx="548211" cy="1387640"/>
          </a:xfrm>
          <a:prstGeom prst="straightConnector1">
            <a:avLst/>
          </a:prstGeom>
          <a:ln w="28575" cap="flat" cmpd="sng" algn="ctr">
            <a:solidFill>
              <a:schemeClr val="accent3"/>
            </a:solidFill>
            <a:prstDash val="sys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 name="TextBox 2">
            <a:extLst>
              <a:ext uri="{FF2B5EF4-FFF2-40B4-BE49-F238E27FC236}">
                <a16:creationId xmlns:a16="http://schemas.microsoft.com/office/drawing/2014/main" id="{068B7B19-EEE6-4461-B10F-1D40A943AC40}"/>
              </a:ext>
            </a:extLst>
          </p:cNvPr>
          <p:cNvSpPr txBox="1"/>
          <p:nvPr/>
        </p:nvSpPr>
        <p:spPr>
          <a:xfrm>
            <a:off x="2381943" y="2187711"/>
            <a:ext cx="965329" cy="369332"/>
          </a:xfrm>
          <a:prstGeom prst="rect">
            <a:avLst/>
          </a:prstGeom>
          <a:noFill/>
        </p:spPr>
        <p:txBody>
          <a:bodyPr wrap="none" rtlCol="0">
            <a:spAutoFit/>
          </a:bodyPr>
          <a:lstStyle/>
          <a:p>
            <a:r>
              <a:rPr lang="en-US" dirty="0">
                <a:latin typeface="Yantiq" panose="02000503000000000000" pitchFamily="2" charset="0"/>
              </a:rPr>
              <a:t>1 </a:t>
            </a:r>
            <a:r>
              <a:rPr lang="en-US" dirty="0" err="1">
                <a:latin typeface="Yantiq" panose="02000503000000000000" pitchFamily="2" charset="0"/>
              </a:rPr>
              <a:t>mb</a:t>
            </a:r>
            <a:r>
              <a:rPr lang="en-US" dirty="0">
                <a:latin typeface="Yantiq" panose="02000503000000000000" pitchFamily="2" charset="0"/>
              </a:rPr>
              <a:t> x 1</a:t>
            </a:r>
          </a:p>
        </p:txBody>
      </p:sp>
      <p:sp>
        <p:nvSpPr>
          <p:cNvPr id="12" name="TextBox 11">
            <a:extLst>
              <a:ext uri="{FF2B5EF4-FFF2-40B4-BE49-F238E27FC236}">
                <a16:creationId xmlns:a16="http://schemas.microsoft.com/office/drawing/2014/main" id="{1315BF34-5ACA-4DD0-B1BD-04429D35A94F}"/>
              </a:ext>
            </a:extLst>
          </p:cNvPr>
          <p:cNvSpPr txBox="1"/>
          <p:nvPr/>
        </p:nvSpPr>
        <p:spPr>
          <a:xfrm>
            <a:off x="2139144" y="4203259"/>
            <a:ext cx="2369559" cy="369332"/>
          </a:xfrm>
          <a:prstGeom prst="rect">
            <a:avLst/>
          </a:prstGeom>
          <a:noFill/>
        </p:spPr>
        <p:txBody>
          <a:bodyPr wrap="none" rtlCol="0">
            <a:spAutoFit/>
          </a:bodyPr>
          <a:lstStyle/>
          <a:p>
            <a:r>
              <a:rPr lang="en-US" dirty="0">
                <a:latin typeface="Yantiq" panose="02000503000000000000" pitchFamily="2" charset="0"/>
              </a:rPr>
              <a:t>100kb x 10 X 100,000</a:t>
            </a:r>
          </a:p>
        </p:txBody>
      </p:sp>
      <p:sp>
        <p:nvSpPr>
          <p:cNvPr id="55" name="TextBox 54">
            <a:extLst>
              <a:ext uri="{FF2B5EF4-FFF2-40B4-BE49-F238E27FC236}">
                <a16:creationId xmlns:a16="http://schemas.microsoft.com/office/drawing/2014/main" id="{B2500CAE-FE5E-424F-803E-15C5B7201F8F}"/>
              </a:ext>
            </a:extLst>
          </p:cNvPr>
          <p:cNvSpPr txBox="1"/>
          <p:nvPr/>
        </p:nvSpPr>
        <p:spPr>
          <a:xfrm>
            <a:off x="9284799" y="4078298"/>
            <a:ext cx="1324402" cy="369332"/>
          </a:xfrm>
          <a:prstGeom prst="rect">
            <a:avLst/>
          </a:prstGeom>
          <a:noFill/>
        </p:spPr>
        <p:txBody>
          <a:bodyPr wrap="none" rtlCol="0">
            <a:spAutoFit/>
          </a:bodyPr>
          <a:lstStyle/>
          <a:p>
            <a:r>
              <a:rPr lang="en-US" dirty="0">
                <a:solidFill>
                  <a:schemeClr val="bg1">
                    <a:lumMod val="50000"/>
                  </a:schemeClr>
                </a:solidFill>
                <a:latin typeface="Yantiq" panose="02000503000000000000" pitchFamily="2" charset="0"/>
              </a:rPr>
              <a:t>Telemetry</a:t>
            </a:r>
          </a:p>
        </p:txBody>
      </p:sp>
      <p:pic>
        <p:nvPicPr>
          <p:cNvPr id="1026" name="Picture 2" descr="https://attachment.outlook.live.net/owa/ghulten@outlook.com/service.svc/s/GetAttachmentThumbnail?id=AQMkADAwATY3ZmYAZS04ZWZiLTg1NzQtMDACLTAwCgBGAAADQyyZsbn%2FZEyk9Wpp5kh8fQcAid80n34XLk%2BVe2x5BlpVdgAAAgEMAAAAid80n34XLk%2BVe2x5BlpVdgABY6%2FVqAAAAAESABAAKN5kVMnKd06ODchaT2nCaw%3D%3D&amp;thumbnailType=2&amp;owa=outlook.live.com&amp;scriptVer=20180413.01&amp;isc=1&amp;X-OWA-CANARY=xTZn8FKioEmKV7N8poEhAEAdppsGqNUYX8aHHH7dveMrBixsrDrVBgOkK92j-cP4b1rH1IFqI6I.&amp;token=eyJ0eXAiOiJKV1QiLCJhbGciOiJSUzI1NiIsIng1dCI6IkJnRDU5blJpQnpmbk5BVGloOFJhZ1l5M3pyZyJ9.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zA0OTQsIm5iZiI6MTUyNDM2OTg5NH0.G604ksqBp5IcAT1qFUgCeoZQHLY_6AiGkg0bwJUpPLC6iGHwz4Qt4zIXpeR3lXujEFH38O2M3109DNzca7Wai-nANbRNd_94qa3D0DNvBNDkYbyzRzDxXadrx2IphmD7smoJ_ZbrhtunDBABqybmU1zTv4FD1mgMVt8D79drT3fEtM78VgsFoFT9bdRclVSNTYLI7_MN1CWhpqFonu4yBM7TEW97L4ILjkwxdj9-p7IbDyXtCxoqfz_MDMVS4kgkFwmw__VZAdgpRYqGw_sREO3jlhWYkx_qQqnA41xsVJU1USG8B0cKumIBk_4fZCMYr-SKgI44CUGmDfssb6OjRg&amp;animation=true">
            <a:extLst>
              <a:ext uri="{FF2B5EF4-FFF2-40B4-BE49-F238E27FC236}">
                <a16:creationId xmlns:a16="http://schemas.microsoft.com/office/drawing/2014/main" id="{5600650F-103A-490A-B961-335AAC7B73C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7337" y="4515592"/>
            <a:ext cx="816820" cy="1089093"/>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https://attachment.outlook.live.net/owa/ghulten@outlook.com/service.svc/s/GetAttachmentThumbnail?id=AQMkADAwATY3ZmYAZS04ZWZiLTg1NzQtMDACLTAwCgBGAAADQyyZsbn%2FZEyk9Wpp5kh8fQcAid80n34XLk%2BVe2x5BlpVdgAAAgEMAAAAid80n34XLk%2BVe2x5BlpVdgABY6%2FVqAAAAAESABAAKN5kVMnKd06ODchaT2nCaw%3D%3D&amp;thumbnailType=2&amp;owa=outlook.live.com&amp;scriptVer=20180413.01&amp;isc=1&amp;X-OWA-CANARY=xTZn8FKioEmKV7N8poEhAEAdppsGqNUYX8aHHH7dveMrBixsrDrVBgOkK92j-cP4b1rH1IFqI6I.&amp;token=eyJ0eXAiOiJKV1QiLCJhbGciOiJSUzI1NiIsIng1dCI6IkJnRDU5blJpQnpmbk5BVGloOFJhZ1l5M3pyZyJ9.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zA0OTQsIm5iZiI6MTUyNDM2OTg5NH0.G604ksqBp5IcAT1qFUgCeoZQHLY_6AiGkg0bwJUpPLC6iGHwz4Qt4zIXpeR3lXujEFH38O2M3109DNzca7Wai-nANbRNd_94qa3D0DNvBNDkYbyzRzDxXadrx2IphmD7smoJ_ZbrhtunDBABqybmU1zTv4FD1mgMVt8D79drT3fEtM78VgsFoFT9bdRclVSNTYLI7_MN1CWhpqFonu4yBM7TEW97L4ILjkwxdj9-p7IbDyXtCxoqfz_MDMVS4kgkFwmw__VZAdgpRYqGw_sREO3jlhWYkx_qQqnA41xsVJU1USG8B0cKumIBk_4fZCMYr-SKgI44CUGmDfssb6OjRg&amp;animation=true">
            <a:extLst>
              <a:ext uri="{FF2B5EF4-FFF2-40B4-BE49-F238E27FC236}">
                <a16:creationId xmlns:a16="http://schemas.microsoft.com/office/drawing/2014/main" id="{35FE3C1B-87A4-42A1-A60A-AE4D3CBA14F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76389" y="4627407"/>
            <a:ext cx="816820" cy="108909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72CAD24-5FC2-4BDE-947A-4D4BDFC1B6F0}"/>
              </a:ext>
            </a:extLst>
          </p:cNvPr>
          <p:cNvSpPr txBox="1"/>
          <p:nvPr/>
        </p:nvSpPr>
        <p:spPr>
          <a:xfrm>
            <a:off x="5218488" y="822540"/>
            <a:ext cx="1390317" cy="1477328"/>
          </a:xfrm>
          <a:prstGeom prst="rect">
            <a:avLst/>
          </a:prstGeom>
          <a:solidFill>
            <a:schemeClr val="bg1">
              <a:lumMod val="95000"/>
            </a:schemeClr>
          </a:solidFill>
          <a:ln>
            <a:solidFill>
              <a:schemeClr val="bg1">
                <a:lumMod val="85000"/>
              </a:schemeClr>
            </a:solidFill>
          </a:ln>
        </p:spPr>
        <p:txBody>
          <a:bodyPr wrap="none" rtlCol="0">
            <a:spAutoFit/>
          </a:bodyPr>
          <a:lstStyle/>
          <a:p>
            <a:r>
              <a:rPr lang="en-US" dirty="0"/>
              <a:t>1 MB Model</a:t>
            </a:r>
          </a:p>
          <a:p>
            <a:r>
              <a:rPr lang="en-US" dirty="0"/>
              <a:t>Daily Update</a:t>
            </a:r>
          </a:p>
          <a:p>
            <a:r>
              <a:rPr lang="en-US" dirty="0"/>
              <a:t>100k Users</a:t>
            </a:r>
          </a:p>
          <a:p>
            <a:r>
              <a:rPr lang="en-US" dirty="0"/>
              <a:t>100kb/Call</a:t>
            </a:r>
          </a:p>
          <a:p>
            <a:r>
              <a:rPr lang="en-US" dirty="0"/>
              <a:t>10 Calls/Day</a:t>
            </a:r>
          </a:p>
        </p:txBody>
      </p:sp>
    </p:spTree>
    <p:extLst>
      <p:ext uri="{BB962C8B-B14F-4D97-AF65-F5344CB8AC3E}">
        <p14:creationId xmlns:p14="http://schemas.microsoft.com/office/powerpoint/2010/main" val="2681021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P spid="16" grpId="0"/>
      <p:bldP spid="3" grpId="0"/>
      <p:bldP spid="12" grpId="0"/>
      <p:bldP spid="55" grpId="0"/>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2838</TotalTime>
  <Words>1391</Words>
  <Application>Microsoft Office PowerPoint</Application>
  <PresentationFormat>Widescreen</PresentationFormat>
  <Paragraphs>392</Paragraphs>
  <Slides>14</Slides>
  <Notes>2</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Cambria Math</vt:lpstr>
      <vt:lpstr>Yantiq</vt:lpstr>
      <vt:lpstr>Office Theme</vt:lpstr>
      <vt:lpstr>ML Design Pattern: Ranking</vt:lpstr>
      <vt:lpstr>Setup for a ranking system</vt:lpstr>
      <vt:lpstr>Ranking Flow</vt:lpstr>
      <vt:lpstr>One way of Evaluating Ranking: Mean Average Precision</vt:lpstr>
      <vt:lpstr>Ranking algorithm sketch (RankNet)</vt:lpstr>
      <vt:lpstr>Getting Training data for ranking models</vt:lpstr>
      <vt:lpstr>Where the Models Live</vt:lpstr>
      <vt:lpstr>What does it matter where intelligence lives?</vt:lpstr>
      <vt:lpstr>Where Intelligence Lives</vt:lpstr>
      <vt:lpstr>Places Intelligence can Live</vt:lpstr>
      <vt:lpstr>Where the Models Live</vt:lpstr>
      <vt:lpstr>Examples of Where Intelligence Lives</vt:lpstr>
      <vt:lpstr>Deploying and Lighting Up (Online Evaluation)</vt:lpstr>
      <vt:lpstr>Summary Ranking Based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the Loop: Training data from Experience</dc:title>
  <dc:creator>Geoff Hulten</dc:creator>
  <cp:lastModifiedBy>Geoff Hulten</cp:lastModifiedBy>
  <cp:revision>77</cp:revision>
  <dcterms:created xsi:type="dcterms:W3CDTF">2019-09-20T22:30:36Z</dcterms:created>
  <dcterms:modified xsi:type="dcterms:W3CDTF">2019-11-26T23:26:34Z</dcterms:modified>
</cp:coreProperties>
</file>